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84" r:id="rId2"/>
    <p:sldId id="487" r:id="rId3"/>
    <p:sldId id="388" r:id="rId4"/>
    <p:sldId id="378" r:id="rId5"/>
    <p:sldId id="389" r:id="rId6"/>
    <p:sldId id="340" r:id="rId7"/>
    <p:sldId id="318" r:id="rId8"/>
    <p:sldId id="332" r:id="rId9"/>
    <p:sldId id="299" r:id="rId10"/>
    <p:sldId id="377" r:id="rId11"/>
    <p:sldId id="341" r:id="rId12"/>
    <p:sldId id="342" r:id="rId13"/>
    <p:sldId id="343" r:id="rId14"/>
    <p:sldId id="333" r:id="rId15"/>
    <p:sldId id="387" r:id="rId16"/>
    <p:sldId id="309" r:id="rId17"/>
    <p:sldId id="322" r:id="rId18"/>
    <p:sldId id="257" r:id="rId19"/>
    <p:sldId id="261" r:id="rId20"/>
    <p:sldId id="258" r:id="rId21"/>
    <p:sldId id="290" r:id="rId22"/>
    <p:sldId id="327" r:id="rId23"/>
    <p:sldId id="329" r:id="rId24"/>
    <p:sldId id="328" r:id="rId25"/>
    <p:sldId id="259" r:id="rId26"/>
    <p:sldId id="292" r:id="rId27"/>
    <p:sldId id="291" r:id="rId28"/>
    <p:sldId id="293" r:id="rId29"/>
    <p:sldId id="274" r:id="rId30"/>
    <p:sldId id="294" r:id="rId31"/>
    <p:sldId id="278" r:id="rId32"/>
    <p:sldId id="288" r:id="rId33"/>
    <p:sldId id="391" r:id="rId34"/>
    <p:sldId id="267" r:id="rId35"/>
    <p:sldId id="285" r:id="rId36"/>
    <p:sldId id="421" r:id="rId37"/>
    <p:sldId id="286" r:id="rId38"/>
    <p:sldId id="269" r:id="rId39"/>
    <p:sldId id="272" r:id="rId40"/>
    <p:sldId id="270" r:id="rId41"/>
    <p:sldId id="422" r:id="rId42"/>
    <p:sldId id="423" r:id="rId43"/>
    <p:sldId id="323" r:id="rId44"/>
    <p:sldId id="424" r:id="rId45"/>
    <p:sldId id="425" r:id="rId46"/>
    <p:sldId id="316" r:id="rId47"/>
    <p:sldId id="483" r:id="rId48"/>
    <p:sldId id="470" r:id="rId49"/>
    <p:sldId id="480" r:id="rId50"/>
    <p:sldId id="277" r:id="rId51"/>
    <p:sldId id="461" r:id="rId52"/>
    <p:sldId id="392" r:id="rId53"/>
    <p:sldId id="481" r:id="rId54"/>
    <p:sldId id="482" r:id="rId55"/>
    <p:sldId id="394" r:id="rId56"/>
    <p:sldId id="398" r:id="rId57"/>
    <p:sldId id="400" r:id="rId58"/>
    <p:sldId id="463" r:id="rId59"/>
    <p:sldId id="484" r:id="rId60"/>
    <p:sldId id="485" r:id="rId61"/>
    <p:sldId id="48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20"/>
    <p:restoredTop sz="94663"/>
  </p:normalViewPr>
  <p:slideViewPr>
    <p:cSldViewPr snapToGrid="0" snapToObjects="1">
      <p:cViewPr varScale="1">
        <p:scale>
          <a:sx n="150" d="100"/>
          <a:sy n="150" d="100"/>
        </p:scale>
        <p:origin x="17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29D3F-2721-4B5B-BB07-5BE83AF49E9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7ADD4D-AF2A-4228-B7AE-B18D32DC7834}">
      <dgm:prSet/>
      <dgm:spPr/>
      <dgm:t>
        <a:bodyPr/>
        <a:lstStyle/>
        <a:p>
          <a:r>
            <a:rPr lang="en-US"/>
            <a:t>Preterm birth</a:t>
          </a:r>
        </a:p>
      </dgm:t>
    </dgm:pt>
    <dgm:pt modelId="{328ED77F-8B09-491F-B73E-58744FB45AFA}" type="parTrans" cxnId="{0BDCD9C7-1C7D-4F3E-B1F5-A63108ACA314}">
      <dgm:prSet/>
      <dgm:spPr/>
      <dgm:t>
        <a:bodyPr/>
        <a:lstStyle/>
        <a:p>
          <a:endParaRPr lang="en-US"/>
        </a:p>
      </dgm:t>
    </dgm:pt>
    <dgm:pt modelId="{840CB216-F555-476E-96A8-A4FF38492755}" type="sibTrans" cxnId="{0BDCD9C7-1C7D-4F3E-B1F5-A63108ACA314}">
      <dgm:prSet/>
      <dgm:spPr/>
      <dgm:t>
        <a:bodyPr/>
        <a:lstStyle/>
        <a:p>
          <a:endParaRPr lang="en-US"/>
        </a:p>
      </dgm:t>
    </dgm:pt>
    <dgm:pt modelId="{3DA38FF0-3E3A-4ED4-A1DA-B75F1C6A7A9B}">
      <dgm:prSet/>
      <dgm:spPr/>
      <dgm:t>
        <a:bodyPr/>
        <a:lstStyle/>
        <a:p>
          <a:r>
            <a:rPr lang="en-US"/>
            <a:t>Labor and iatrogenic (caused by the cure)</a:t>
          </a:r>
        </a:p>
      </dgm:t>
    </dgm:pt>
    <dgm:pt modelId="{0C167337-89DA-4B18-874A-D382CD9AC2FC}" type="parTrans" cxnId="{4D58FABE-8D1F-426A-B711-DD210D887049}">
      <dgm:prSet/>
      <dgm:spPr/>
      <dgm:t>
        <a:bodyPr/>
        <a:lstStyle/>
        <a:p>
          <a:endParaRPr lang="en-US"/>
        </a:p>
      </dgm:t>
    </dgm:pt>
    <dgm:pt modelId="{9DD5F858-8034-4298-9938-F168B74B0981}" type="sibTrans" cxnId="{4D58FABE-8D1F-426A-B711-DD210D887049}">
      <dgm:prSet/>
      <dgm:spPr/>
      <dgm:t>
        <a:bodyPr/>
        <a:lstStyle/>
        <a:p>
          <a:endParaRPr lang="en-US"/>
        </a:p>
      </dgm:t>
    </dgm:pt>
    <dgm:pt modelId="{874D58B3-9203-4E91-963A-6D3402F2BD69}">
      <dgm:prSet/>
      <dgm:spPr/>
      <dgm:t>
        <a:bodyPr/>
        <a:lstStyle/>
        <a:p>
          <a:r>
            <a:rPr lang="en-US" dirty="0"/>
            <a:t>Prevalent, 8% in Canada over half are unknown cause (idiopathic)</a:t>
          </a:r>
        </a:p>
      </dgm:t>
    </dgm:pt>
    <dgm:pt modelId="{AB03E841-5D2C-4AD6-89B1-40759DE9D42B}" type="parTrans" cxnId="{4A396B0D-3733-4F5D-9440-B5ACE24AD9AD}">
      <dgm:prSet/>
      <dgm:spPr/>
      <dgm:t>
        <a:bodyPr/>
        <a:lstStyle/>
        <a:p>
          <a:endParaRPr lang="en-US"/>
        </a:p>
      </dgm:t>
    </dgm:pt>
    <dgm:pt modelId="{459E5BCE-CD5E-4638-9FB9-D9A49C777B4A}" type="sibTrans" cxnId="{4A396B0D-3733-4F5D-9440-B5ACE24AD9AD}">
      <dgm:prSet/>
      <dgm:spPr/>
      <dgm:t>
        <a:bodyPr/>
        <a:lstStyle/>
        <a:p>
          <a:endParaRPr lang="en-US"/>
        </a:p>
      </dgm:t>
    </dgm:pt>
    <dgm:pt modelId="{BBB4C2A2-25CF-46FC-B3CB-CC235CCB2132}">
      <dgm:prSet/>
      <dgm:spPr/>
      <dgm:t>
        <a:bodyPr/>
        <a:lstStyle/>
        <a:p>
          <a:r>
            <a:rPr lang="en-US"/>
            <a:t>No real treatments, anecdotal</a:t>
          </a:r>
        </a:p>
      </dgm:t>
    </dgm:pt>
    <dgm:pt modelId="{DF385EFF-90BD-412F-80BD-4A992780AE61}" type="parTrans" cxnId="{981F7094-6709-452A-AC63-EA224846AB2B}">
      <dgm:prSet/>
      <dgm:spPr/>
      <dgm:t>
        <a:bodyPr/>
        <a:lstStyle/>
        <a:p>
          <a:endParaRPr lang="en-US"/>
        </a:p>
      </dgm:t>
    </dgm:pt>
    <dgm:pt modelId="{FF907FF6-A4FE-487D-9638-B99CF8908767}" type="sibTrans" cxnId="{981F7094-6709-452A-AC63-EA224846AB2B}">
      <dgm:prSet/>
      <dgm:spPr/>
      <dgm:t>
        <a:bodyPr/>
        <a:lstStyle/>
        <a:p>
          <a:endParaRPr lang="en-US"/>
        </a:p>
      </dgm:t>
    </dgm:pt>
    <dgm:pt modelId="{E64C5195-E457-43B2-97F3-E0184140E26E}">
      <dgm:prSet/>
      <dgm:spPr/>
      <dgm:t>
        <a:bodyPr/>
        <a:lstStyle/>
        <a:p>
          <a:r>
            <a:rPr lang="en-US"/>
            <a:t>Premature births cost about $25 billion in the USA</a:t>
          </a:r>
        </a:p>
      </dgm:t>
    </dgm:pt>
    <dgm:pt modelId="{896B32DA-CDED-4D11-82BC-7D9165E4E5E1}" type="parTrans" cxnId="{4393E524-510A-4007-BD81-296F63F82F7E}">
      <dgm:prSet/>
      <dgm:spPr/>
      <dgm:t>
        <a:bodyPr/>
        <a:lstStyle/>
        <a:p>
          <a:endParaRPr lang="en-US"/>
        </a:p>
      </dgm:t>
    </dgm:pt>
    <dgm:pt modelId="{35096FF2-5E70-472D-9304-7B18D28147F7}" type="sibTrans" cxnId="{4393E524-510A-4007-BD81-296F63F82F7E}">
      <dgm:prSet/>
      <dgm:spPr/>
      <dgm:t>
        <a:bodyPr/>
        <a:lstStyle/>
        <a:p>
          <a:endParaRPr lang="en-US"/>
        </a:p>
      </dgm:t>
    </dgm:pt>
    <dgm:pt modelId="{8D715474-CC76-4391-A315-BBE625D59066}">
      <dgm:prSet/>
      <dgm:spPr/>
      <dgm:t>
        <a:bodyPr/>
        <a:lstStyle/>
        <a:p>
          <a:r>
            <a:rPr lang="en-US"/>
            <a:t>Preeclampsia</a:t>
          </a:r>
        </a:p>
      </dgm:t>
    </dgm:pt>
    <dgm:pt modelId="{129DFD88-9E0E-49D7-94D8-A911A6E5ACCC}" type="parTrans" cxnId="{1299305A-229A-49BB-8BD6-512277E4B18A}">
      <dgm:prSet/>
      <dgm:spPr/>
      <dgm:t>
        <a:bodyPr/>
        <a:lstStyle/>
        <a:p>
          <a:endParaRPr lang="en-US"/>
        </a:p>
      </dgm:t>
    </dgm:pt>
    <dgm:pt modelId="{20810649-F0AC-4BD6-A656-9A5F46AD4015}" type="sibTrans" cxnId="{1299305A-229A-49BB-8BD6-512277E4B18A}">
      <dgm:prSet/>
      <dgm:spPr/>
      <dgm:t>
        <a:bodyPr/>
        <a:lstStyle/>
        <a:p>
          <a:endParaRPr lang="en-US"/>
        </a:p>
      </dgm:t>
    </dgm:pt>
    <dgm:pt modelId="{536F83ED-5D8D-4C94-8171-34D39A28B7B8}">
      <dgm:prSet/>
      <dgm:spPr/>
      <dgm:t>
        <a:bodyPr/>
        <a:lstStyle/>
        <a:p>
          <a:r>
            <a:rPr lang="en-US"/>
            <a:t>Systemic disease, hypertension, lethal</a:t>
          </a:r>
        </a:p>
      </dgm:t>
    </dgm:pt>
    <dgm:pt modelId="{08E7FA60-6A08-4728-B443-1374B29F04EE}" type="parTrans" cxnId="{314924C3-0279-4D76-954B-7B991A3E6D40}">
      <dgm:prSet/>
      <dgm:spPr/>
      <dgm:t>
        <a:bodyPr/>
        <a:lstStyle/>
        <a:p>
          <a:endParaRPr lang="en-US"/>
        </a:p>
      </dgm:t>
    </dgm:pt>
    <dgm:pt modelId="{055E9CA9-CFE4-43CF-A7A6-F80935869BBE}" type="sibTrans" cxnId="{314924C3-0279-4D76-954B-7B991A3E6D40}">
      <dgm:prSet/>
      <dgm:spPr/>
      <dgm:t>
        <a:bodyPr/>
        <a:lstStyle/>
        <a:p>
          <a:endParaRPr lang="en-US"/>
        </a:p>
      </dgm:t>
    </dgm:pt>
    <dgm:pt modelId="{8CE8C98B-58E2-4DDD-A12E-02B4363C62B9}">
      <dgm:prSet/>
      <dgm:spPr/>
      <dgm:t>
        <a:bodyPr/>
        <a:lstStyle/>
        <a:p>
          <a:r>
            <a:rPr lang="en-US" dirty="0"/>
            <a:t>Begins around the 25th week of pregnancy</a:t>
          </a:r>
        </a:p>
      </dgm:t>
    </dgm:pt>
    <dgm:pt modelId="{5659ABB6-D364-4020-9B2F-0DBB40F9EF96}" type="parTrans" cxnId="{424C5F21-E732-4E56-A97C-DDD59563DD78}">
      <dgm:prSet/>
      <dgm:spPr/>
      <dgm:t>
        <a:bodyPr/>
        <a:lstStyle/>
        <a:p>
          <a:endParaRPr lang="en-US"/>
        </a:p>
      </dgm:t>
    </dgm:pt>
    <dgm:pt modelId="{CB1E57E9-0007-4E2F-BACA-42E56D087B72}" type="sibTrans" cxnId="{424C5F21-E732-4E56-A97C-DDD59563DD78}">
      <dgm:prSet/>
      <dgm:spPr/>
      <dgm:t>
        <a:bodyPr/>
        <a:lstStyle/>
        <a:p>
          <a:endParaRPr lang="en-US"/>
        </a:p>
      </dgm:t>
    </dgm:pt>
    <dgm:pt modelId="{46B8D1EA-1E1E-4496-8E99-48B9DF038F44}">
      <dgm:prSet/>
      <dgm:spPr/>
      <dgm:t>
        <a:bodyPr/>
        <a:lstStyle/>
        <a:p>
          <a:r>
            <a:rPr lang="en-US" dirty="0"/>
            <a:t>Leading cause of fetal and maternal death in the developing world, &gt;70,000 maternal and 500,000 neonatal deaths per year</a:t>
          </a:r>
        </a:p>
      </dgm:t>
    </dgm:pt>
    <dgm:pt modelId="{96091A40-2CE9-4A16-AD03-736D802D99F0}" type="parTrans" cxnId="{BAA4D77D-63C0-4F24-A475-8C5DA7C532AB}">
      <dgm:prSet/>
      <dgm:spPr/>
      <dgm:t>
        <a:bodyPr/>
        <a:lstStyle/>
        <a:p>
          <a:endParaRPr lang="en-US"/>
        </a:p>
      </dgm:t>
    </dgm:pt>
    <dgm:pt modelId="{DDD0803F-2F3F-4267-8BE0-33F8E216804F}" type="sibTrans" cxnId="{BAA4D77D-63C0-4F24-A475-8C5DA7C532AB}">
      <dgm:prSet/>
      <dgm:spPr/>
      <dgm:t>
        <a:bodyPr/>
        <a:lstStyle/>
        <a:p>
          <a:endParaRPr lang="en-US"/>
        </a:p>
      </dgm:t>
    </dgm:pt>
    <dgm:pt modelId="{46A72731-7F74-4484-8132-CFEF0591E459}">
      <dgm:prSet/>
      <dgm:spPr/>
      <dgm:t>
        <a:bodyPr/>
        <a:lstStyle/>
        <a:p>
          <a:r>
            <a:rPr lang="en-US"/>
            <a:t>One third of all hospital admissions during pregnancy</a:t>
          </a:r>
        </a:p>
      </dgm:t>
    </dgm:pt>
    <dgm:pt modelId="{FE0C6ADB-BA2D-4750-8801-98A375B630F0}" type="parTrans" cxnId="{36AD7F5A-458D-44F0-889C-1336C45A6FE8}">
      <dgm:prSet/>
      <dgm:spPr/>
      <dgm:t>
        <a:bodyPr/>
        <a:lstStyle/>
        <a:p>
          <a:endParaRPr lang="en-US"/>
        </a:p>
      </dgm:t>
    </dgm:pt>
    <dgm:pt modelId="{0038F41D-892E-40E5-A539-7D4DC938A41B}" type="sibTrans" cxnId="{36AD7F5A-458D-44F0-889C-1336C45A6FE8}">
      <dgm:prSet/>
      <dgm:spPr/>
      <dgm:t>
        <a:bodyPr/>
        <a:lstStyle/>
        <a:p>
          <a:endParaRPr lang="en-US"/>
        </a:p>
      </dgm:t>
    </dgm:pt>
    <dgm:pt modelId="{0B31FEF6-7FBD-D94C-AA16-0753D8F2E0BE}">
      <dgm:prSet/>
      <dgm:spPr/>
      <dgm:t>
        <a:bodyPr/>
        <a:lstStyle/>
        <a:p>
          <a:pPr rtl="0"/>
          <a:r>
            <a:rPr lang="en-US" dirty="0"/>
            <a:t>Affects 5-8% of all pregnancies globally</a:t>
          </a:r>
        </a:p>
      </dgm:t>
    </dgm:pt>
    <dgm:pt modelId="{A08937B0-8317-0C42-A0DD-4881DC7C5DE1}" type="parTrans" cxnId="{BFE3E760-5414-4E4B-B003-77C000B600DF}">
      <dgm:prSet/>
      <dgm:spPr/>
      <dgm:t>
        <a:bodyPr/>
        <a:lstStyle/>
        <a:p>
          <a:endParaRPr lang="en-US"/>
        </a:p>
      </dgm:t>
    </dgm:pt>
    <dgm:pt modelId="{D7C92974-1528-7F4B-AD57-49580FBB0371}" type="sibTrans" cxnId="{BFE3E760-5414-4E4B-B003-77C000B600DF}">
      <dgm:prSet/>
      <dgm:spPr/>
      <dgm:t>
        <a:bodyPr/>
        <a:lstStyle/>
        <a:p>
          <a:endParaRPr lang="en-US"/>
        </a:p>
      </dgm:t>
    </dgm:pt>
    <dgm:pt modelId="{290E5681-CFCC-1A49-891B-98B5771438F3}" type="pres">
      <dgm:prSet presAssocID="{0C229D3F-2721-4B5B-BB07-5BE83AF49E9E}" presName="linear" presStyleCnt="0">
        <dgm:presLayoutVars>
          <dgm:dir/>
          <dgm:animLvl val="lvl"/>
          <dgm:resizeHandles val="exact"/>
        </dgm:presLayoutVars>
      </dgm:prSet>
      <dgm:spPr/>
    </dgm:pt>
    <dgm:pt modelId="{7D85176B-4827-4B46-925E-03FFE98CBCF8}" type="pres">
      <dgm:prSet presAssocID="{0F7ADD4D-AF2A-4228-B7AE-B18D32DC7834}" presName="parentLin" presStyleCnt="0"/>
      <dgm:spPr/>
    </dgm:pt>
    <dgm:pt modelId="{6F404DF1-CBA5-CA4B-B189-1BB496FF5B06}" type="pres">
      <dgm:prSet presAssocID="{0F7ADD4D-AF2A-4228-B7AE-B18D32DC7834}" presName="parentLeftMargin" presStyleLbl="node1" presStyleIdx="0" presStyleCnt="2"/>
      <dgm:spPr/>
    </dgm:pt>
    <dgm:pt modelId="{49536488-7D10-6D43-A7DA-BEBAFA337B7F}" type="pres">
      <dgm:prSet presAssocID="{0F7ADD4D-AF2A-4228-B7AE-B18D32DC78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D707D7-6014-FD47-B882-D98D1D6CDEA1}" type="pres">
      <dgm:prSet presAssocID="{0F7ADD4D-AF2A-4228-B7AE-B18D32DC7834}" presName="negativeSpace" presStyleCnt="0"/>
      <dgm:spPr/>
    </dgm:pt>
    <dgm:pt modelId="{400E54CB-583C-4F43-AD31-F153B1644FC7}" type="pres">
      <dgm:prSet presAssocID="{0F7ADD4D-AF2A-4228-B7AE-B18D32DC7834}" presName="childText" presStyleLbl="conFgAcc1" presStyleIdx="0" presStyleCnt="2">
        <dgm:presLayoutVars>
          <dgm:bulletEnabled val="1"/>
        </dgm:presLayoutVars>
      </dgm:prSet>
      <dgm:spPr/>
    </dgm:pt>
    <dgm:pt modelId="{20411F22-F870-8F4D-B9AE-4CF5D6FFD350}" type="pres">
      <dgm:prSet presAssocID="{840CB216-F555-476E-96A8-A4FF38492755}" presName="spaceBetweenRectangles" presStyleCnt="0"/>
      <dgm:spPr/>
    </dgm:pt>
    <dgm:pt modelId="{0C9C54AB-F763-6748-BB53-8EAE6BD98385}" type="pres">
      <dgm:prSet presAssocID="{8D715474-CC76-4391-A315-BBE625D59066}" presName="parentLin" presStyleCnt="0"/>
      <dgm:spPr/>
    </dgm:pt>
    <dgm:pt modelId="{D985190D-7BB7-8746-A9E5-CFA3E6BB7DA4}" type="pres">
      <dgm:prSet presAssocID="{8D715474-CC76-4391-A315-BBE625D59066}" presName="parentLeftMargin" presStyleLbl="node1" presStyleIdx="0" presStyleCnt="2"/>
      <dgm:spPr/>
    </dgm:pt>
    <dgm:pt modelId="{73CB9440-1FB1-2642-948D-5832B14347D8}" type="pres">
      <dgm:prSet presAssocID="{8D715474-CC76-4391-A315-BBE625D590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65B09C6-3E59-374F-982D-68261FC55E32}" type="pres">
      <dgm:prSet presAssocID="{8D715474-CC76-4391-A315-BBE625D59066}" presName="negativeSpace" presStyleCnt="0"/>
      <dgm:spPr/>
    </dgm:pt>
    <dgm:pt modelId="{7D897892-7237-1B4B-9325-BBFA5B34A66A}" type="pres">
      <dgm:prSet presAssocID="{8D715474-CC76-4391-A315-BBE625D59066}" presName="childText" presStyleLbl="conFgAcc1" presStyleIdx="1" presStyleCnt="2" custLinFactNeighborY="42937">
        <dgm:presLayoutVars>
          <dgm:bulletEnabled val="1"/>
        </dgm:presLayoutVars>
      </dgm:prSet>
      <dgm:spPr/>
    </dgm:pt>
  </dgm:ptLst>
  <dgm:cxnLst>
    <dgm:cxn modelId="{4A396B0D-3733-4F5D-9440-B5ACE24AD9AD}" srcId="{0F7ADD4D-AF2A-4228-B7AE-B18D32DC7834}" destId="{874D58B3-9203-4E91-963A-6D3402F2BD69}" srcOrd="1" destOrd="0" parTransId="{AB03E841-5D2C-4AD6-89B1-40759DE9D42B}" sibTransId="{459E5BCE-CD5E-4638-9FB9-D9A49C777B4A}"/>
    <dgm:cxn modelId="{07642E13-E29A-1A42-9F12-9E1793743C16}" type="presOf" srcId="{0F7ADD4D-AF2A-4228-B7AE-B18D32DC7834}" destId="{49536488-7D10-6D43-A7DA-BEBAFA337B7F}" srcOrd="1" destOrd="0" presId="urn:microsoft.com/office/officeart/2005/8/layout/list1"/>
    <dgm:cxn modelId="{9DEC3517-E891-1341-8E10-64D5AD711AB0}" type="presOf" srcId="{8D715474-CC76-4391-A315-BBE625D59066}" destId="{73CB9440-1FB1-2642-948D-5832B14347D8}" srcOrd="1" destOrd="0" presId="urn:microsoft.com/office/officeart/2005/8/layout/list1"/>
    <dgm:cxn modelId="{424C5F21-E732-4E56-A97C-DDD59563DD78}" srcId="{8D715474-CC76-4391-A315-BBE625D59066}" destId="{8CE8C98B-58E2-4DDD-A12E-02B4363C62B9}" srcOrd="1" destOrd="0" parTransId="{5659ABB6-D364-4020-9B2F-0DBB40F9EF96}" sibTransId="{CB1E57E9-0007-4E2F-BACA-42E56D087B72}"/>
    <dgm:cxn modelId="{5EEAC624-D55F-6A4E-B6A5-645A61D5BD16}" type="presOf" srcId="{8CE8C98B-58E2-4DDD-A12E-02B4363C62B9}" destId="{7D897892-7237-1B4B-9325-BBFA5B34A66A}" srcOrd="0" destOrd="1" presId="urn:microsoft.com/office/officeart/2005/8/layout/list1"/>
    <dgm:cxn modelId="{4393E524-510A-4007-BD81-296F63F82F7E}" srcId="{0F7ADD4D-AF2A-4228-B7AE-B18D32DC7834}" destId="{E64C5195-E457-43B2-97F3-E0184140E26E}" srcOrd="3" destOrd="0" parTransId="{896B32DA-CDED-4D11-82BC-7D9165E4E5E1}" sibTransId="{35096FF2-5E70-472D-9304-7B18D28147F7}"/>
    <dgm:cxn modelId="{F198E52D-AECF-7348-80D3-BCDCD548BFD8}" type="presOf" srcId="{536F83ED-5D8D-4C94-8171-34D39A28B7B8}" destId="{7D897892-7237-1B4B-9325-BBFA5B34A66A}" srcOrd="0" destOrd="0" presId="urn:microsoft.com/office/officeart/2005/8/layout/list1"/>
    <dgm:cxn modelId="{5AF57636-6BD7-944A-B8F5-D5F6821E4AAD}" type="presOf" srcId="{46B8D1EA-1E1E-4496-8E99-48B9DF038F44}" destId="{7D897892-7237-1B4B-9325-BBFA5B34A66A}" srcOrd="0" destOrd="3" presId="urn:microsoft.com/office/officeart/2005/8/layout/list1"/>
    <dgm:cxn modelId="{7860CF36-FE10-0D43-892D-AED9AD23F4E4}" type="presOf" srcId="{874D58B3-9203-4E91-963A-6D3402F2BD69}" destId="{400E54CB-583C-4F43-AD31-F153B1644FC7}" srcOrd="0" destOrd="1" presId="urn:microsoft.com/office/officeart/2005/8/layout/list1"/>
    <dgm:cxn modelId="{980B1B3A-E311-D448-8ED7-F5C87DAE653A}" type="presOf" srcId="{8D715474-CC76-4391-A315-BBE625D59066}" destId="{D985190D-7BB7-8746-A9E5-CFA3E6BB7DA4}" srcOrd="0" destOrd="0" presId="urn:microsoft.com/office/officeart/2005/8/layout/list1"/>
    <dgm:cxn modelId="{1299305A-229A-49BB-8BD6-512277E4B18A}" srcId="{0C229D3F-2721-4B5B-BB07-5BE83AF49E9E}" destId="{8D715474-CC76-4391-A315-BBE625D59066}" srcOrd="1" destOrd="0" parTransId="{129DFD88-9E0E-49D7-94D8-A911A6E5ACCC}" sibTransId="{20810649-F0AC-4BD6-A656-9A5F46AD4015}"/>
    <dgm:cxn modelId="{36AD7F5A-458D-44F0-889C-1336C45A6FE8}" srcId="{8D715474-CC76-4391-A315-BBE625D59066}" destId="{46A72731-7F74-4484-8132-CFEF0591E459}" srcOrd="4" destOrd="0" parTransId="{FE0C6ADB-BA2D-4750-8801-98A375B630F0}" sibTransId="{0038F41D-892E-40E5-A539-7D4DC938A41B}"/>
    <dgm:cxn modelId="{BFE3E760-5414-4E4B-B003-77C000B600DF}" srcId="{8D715474-CC76-4391-A315-BBE625D59066}" destId="{0B31FEF6-7FBD-D94C-AA16-0753D8F2E0BE}" srcOrd="2" destOrd="0" parTransId="{A08937B0-8317-0C42-A0DD-4881DC7C5DE1}" sibTransId="{D7C92974-1528-7F4B-AD57-49580FBB0371}"/>
    <dgm:cxn modelId="{ED2F2563-F28D-2645-B30F-86A89AC78CC6}" type="presOf" srcId="{0C229D3F-2721-4B5B-BB07-5BE83AF49E9E}" destId="{290E5681-CFCC-1A49-891B-98B5771438F3}" srcOrd="0" destOrd="0" presId="urn:microsoft.com/office/officeart/2005/8/layout/list1"/>
    <dgm:cxn modelId="{8AD6EB67-A94B-8A40-898B-1440A213E71F}" type="presOf" srcId="{BBB4C2A2-25CF-46FC-B3CB-CC235CCB2132}" destId="{400E54CB-583C-4F43-AD31-F153B1644FC7}" srcOrd="0" destOrd="2" presId="urn:microsoft.com/office/officeart/2005/8/layout/list1"/>
    <dgm:cxn modelId="{BEEB1975-EC20-254E-858F-47BFE7617332}" type="presOf" srcId="{3DA38FF0-3E3A-4ED4-A1DA-B75F1C6A7A9B}" destId="{400E54CB-583C-4F43-AD31-F153B1644FC7}" srcOrd="0" destOrd="0" presId="urn:microsoft.com/office/officeart/2005/8/layout/list1"/>
    <dgm:cxn modelId="{EFF1A177-8DEE-EC41-B207-79096AA03B6F}" type="presOf" srcId="{E64C5195-E457-43B2-97F3-E0184140E26E}" destId="{400E54CB-583C-4F43-AD31-F153B1644FC7}" srcOrd="0" destOrd="3" presId="urn:microsoft.com/office/officeart/2005/8/layout/list1"/>
    <dgm:cxn modelId="{BAA4D77D-63C0-4F24-A475-8C5DA7C532AB}" srcId="{8D715474-CC76-4391-A315-BBE625D59066}" destId="{46B8D1EA-1E1E-4496-8E99-48B9DF038F44}" srcOrd="3" destOrd="0" parTransId="{96091A40-2CE9-4A16-AD03-736D802D99F0}" sibTransId="{DDD0803F-2F3F-4267-8BE0-33F8E216804F}"/>
    <dgm:cxn modelId="{981F7094-6709-452A-AC63-EA224846AB2B}" srcId="{0F7ADD4D-AF2A-4228-B7AE-B18D32DC7834}" destId="{BBB4C2A2-25CF-46FC-B3CB-CC235CCB2132}" srcOrd="2" destOrd="0" parTransId="{DF385EFF-90BD-412F-80BD-4A992780AE61}" sibTransId="{FF907FF6-A4FE-487D-9638-B99CF8908767}"/>
    <dgm:cxn modelId="{42023DB0-034A-064C-9CA5-5E22AD2278C4}" type="presOf" srcId="{0F7ADD4D-AF2A-4228-B7AE-B18D32DC7834}" destId="{6F404DF1-CBA5-CA4B-B189-1BB496FF5B06}" srcOrd="0" destOrd="0" presId="urn:microsoft.com/office/officeart/2005/8/layout/list1"/>
    <dgm:cxn modelId="{4D58FABE-8D1F-426A-B711-DD210D887049}" srcId="{0F7ADD4D-AF2A-4228-B7AE-B18D32DC7834}" destId="{3DA38FF0-3E3A-4ED4-A1DA-B75F1C6A7A9B}" srcOrd="0" destOrd="0" parTransId="{0C167337-89DA-4B18-874A-D382CD9AC2FC}" sibTransId="{9DD5F858-8034-4298-9938-F168B74B0981}"/>
    <dgm:cxn modelId="{314924C3-0279-4D76-954B-7B991A3E6D40}" srcId="{8D715474-CC76-4391-A315-BBE625D59066}" destId="{536F83ED-5D8D-4C94-8171-34D39A28B7B8}" srcOrd="0" destOrd="0" parTransId="{08E7FA60-6A08-4728-B443-1374B29F04EE}" sibTransId="{055E9CA9-CFE4-43CF-A7A6-F80935869BBE}"/>
    <dgm:cxn modelId="{0BDCD9C7-1C7D-4F3E-B1F5-A63108ACA314}" srcId="{0C229D3F-2721-4B5B-BB07-5BE83AF49E9E}" destId="{0F7ADD4D-AF2A-4228-B7AE-B18D32DC7834}" srcOrd="0" destOrd="0" parTransId="{328ED77F-8B09-491F-B73E-58744FB45AFA}" sibTransId="{840CB216-F555-476E-96A8-A4FF38492755}"/>
    <dgm:cxn modelId="{2487C5CE-0078-5643-85A3-816F11FA2C6F}" type="presOf" srcId="{0B31FEF6-7FBD-D94C-AA16-0753D8F2E0BE}" destId="{7D897892-7237-1B4B-9325-BBFA5B34A66A}" srcOrd="0" destOrd="2" presId="urn:microsoft.com/office/officeart/2005/8/layout/list1"/>
    <dgm:cxn modelId="{AB4B34F0-9A82-0042-A5C9-622B1449F746}" type="presOf" srcId="{46A72731-7F74-4484-8132-CFEF0591E459}" destId="{7D897892-7237-1B4B-9325-BBFA5B34A66A}" srcOrd="0" destOrd="4" presId="urn:microsoft.com/office/officeart/2005/8/layout/list1"/>
    <dgm:cxn modelId="{5F39F216-70BA-E542-BFD6-F2902DF0D683}" type="presParOf" srcId="{290E5681-CFCC-1A49-891B-98B5771438F3}" destId="{7D85176B-4827-4B46-925E-03FFE98CBCF8}" srcOrd="0" destOrd="0" presId="urn:microsoft.com/office/officeart/2005/8/layout/list1"/>
    <dgm:cxn modelId="{F78B5DA0-85B4-BA47-AF61-8C61D9BB1DE0}" type="presParOf" srcId="{7D85176B-4827-4B46-925E-03FFE98CBCF8}" destId="{6F404DF1-CBA5-CA4B-B189-1BB496FF5B06}" srcOrd="0" destOrd="0" presId="urn:microsoft.com/office/officeart/2005/8/layout/list1"/>
    <dgm:cxn modelId="{9FFB721C-18DA-B245-A1B7-311F07A6E863}" type="presParOf" srcId="{7D85176B-4827-4B46-925E-03FFE98CBCF8}" destId="{49536488-7D10-6D43-A7DA-BEBAFA337B7F}" srcOrd="1" destOrd="0" presId="urn:microsoft.com/office/officeart/2005/8/layout/list1"/>
    <dgm:cxn modelId="{21D016DF-98F7-394A-BA84-BB0F5D48EF1C}" type="presParOf" srcId="{290E5681-CFCC-1A49-891B-98B5771438F3}" destId="{60D707D7-6014-FD47-B882-D98D1D6CDEA1}" srcOrd="1" destOrd="0" presId="urn:microsoft.com/office/officeart/2005/8/layout/list1"/>
    <dgm:cxn modelId="{D31B96E5-69F5-6246-81A1-42E66EAAE3E3}" type="presParOf" srcId="{290E5681-CFCC-1A49-891B-98B5771438F3}" destId="{400E54CB-583C-4F43-AD31-F153B1644FC7}" srcOrd="2" destOrd="0" presId="urn:microsoft.com/office/officeart/2005/8/layout/list1"/>
    <dgm:cxn modelId="{BFD669DC-AC88-4847-B3D8-C7336997B781}" type="presParOf" srcId="{290E5681-CFCC-1A49-891B-98B5771438F3}" destId="{20411F22-F870-8F4D-B9AE-4CF5D6FFD350}" srcOrd="3" destOrd="0" presId="urn:microsoft.com/office/officeart/2005/8/layout/list1"/>
    <dgm:cxn modelId="{129C2170-5460-854F-BC87-41BE981F41FB}" type="presParOf" srcId="{290E5681-CFCC-1A49-891B-98B5771438F3}" destId="{0C9C54AB-F763-6748-BB53-8EAE6BD98385}" srcOrd="4" destOrd="0" presId="urn:microsoft.com/office/officeart/2005/8/layout/list1"/>
    <dgm:cxn modelId="{DF814AE5-4047-3847-892D-FD5475AE8BFF}" type="presParOf" srcId="{0C9C54AB-F763-6748-BB53-8EAE6BD98385}" destId="{D985190D-7BB7-8746-A9E5-CFA3E6BB7DA4}" srcOrd="0" destOrd="0" presId="urn:microsoft.com/office/officeart/2005/8/layout/list1"/>
    <dgm:cxn modelId="{B333FC29-894B-2A49-A505-53949D1EF878}" type="presParOf" srcId="{0C9C54AB-F763-6748-BB53-8EAE6BD98385}" destId="{73CB9440-1FB1-2642-948D-5832B14347D8}" srcOrd="1" destOrd="0" presId="urn:microsoft.com/office/officeart/2005/8/layout/list1"/>
    <dgm:cxn modelId="{6F0F44C7-136F-A348-A800-F9D8C0373E73}" type="presParOf" srcId="{290E5681-CFCC-1A49-891B-98B5771438F3}" destId="{C65B09C6-3E59-374F-982D-68261FC55E32}" srcOrd="5" destOrd="0" presId="urn:microsoft.com/office/officeart/2005/8/layout/list1"/>
    <dgm:cxn modelId="{CDE4A271-3031-A04D-925E-380AF64FD9D9}" type="presParOf" srcId="{290E5681-CFCC-1A49-891B-98B5771438F3}" destId="{7D897892-7237-1B4B-9325-BBFA5B34A6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E54CB-583C-4F43-AD31-F153B1644FC7}">
      <dsp:nvSpPr>
        <dsp:cNvPr id="0" name=""/>
        <dsp:cNvSpPr/>
      </dsp:nvSpPr>
      <dsp:spPr>
        <a:xfrm>
          <a:off x="0" y="437437"/>
          <a:ext cx="7315200" cy="22490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Labor and iatrogenic (caused by the cure)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Prevalent, 8% in Canada over half are unknown cause (idiopathic)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No real treatments, anecdotal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Premature births cost about $25 billion in the USA</a:t>
          </a:r>
        </a:p>
      </dsp:txBody>
      <dsp:txXfrm>
        <a:off x="0" y="437437"/>
        <a:ext cx="7315200" cy="2249099"/>
      </dsp:txXfrm>
    </dsp:sp>
    <dsp:sp modelId="{49536488-7D10-6D43-A7DA-BEBAFA337B7F}">
      <dsp:nvSpPr>
        <dsp:cNvPr id="0" name=""/>
        <dsp:cNvSpPr/>
      </dsp:nvSpPr>
      <dsp:spPr>
        <a:xfrm>
          <a:off x="365760" y="127477"/>
          <a:ext cx="5120639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Preterm birth</a:t>
          </a:r>
        </a:p>
      </dsp:txBody>
      <dsp:txXfrm>
        <a:off x="396022" y="157739"/>
        <a:ext cx="5060115" cy="559396"/>
      </dsp:txXfrm>
    </dsp:sp>
    <dsp:sp modelId="{7D897892-7237-1B4B-9325-BBFA5B34A66A}">
      <dsp:nvSpPr>
        <dsp:cNvPr id="0" name=""/>
        <dsp:cNvSpPr/>
      </dsp:nvSpPr>
      <dsp:spPr>
        <a:xfrm>
          <a:off x="0" y="3237374"/>
          <a:ext cx="7315200" cy="28444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Systemic disease, hypertension, lethal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Begins around the 25th week of pregnancy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Affects 5-8% of all pregnancies globally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Leading cause of fetal and maternal death in the developing world, &gt;70,000 maternal and 500,000 neonatal deaths per year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One third of all hospital admissions during pregnancy</a:t>
          </a:r>
        </a:p>
      </dsp:txBody>
      <dsp:txXfrm>
        <a:off x="0" y="3237374"/>
        <a:ext cx="7315200" cy="2844449"/>
      </dsp:txXfrm>
    </dsp:sp>
    <dsp:sp modelId="{73CB9440-1FB1-2642-948D-5832B14347D8}">
      <dsp:nvSpPr>
        <dsp:cNvPr id="0" name=""/>
        <dsp:cNvSpPr/>
      </dsp:nvSpPr>
      <dsp:spPr>
        <a:xfrm>
          <a:off x="365760" y="2799937"/>
          <a:ext cx="5120639" cy="6199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Preeclampsia</a:t>
          </a:r>
        </a:p>
      </dsp:txBody>
      <dsp:txXfrm>
        <a:off x="396022" y="2830199"/>
        <a:ext cx="5060115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64779-D3C2-4D44-876B-4C68EF0F52DF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E418-BB28-F748-A888-97D76BE6F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57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37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03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the placenta does and this is during a</a:t>
            </a:r>
            <a:r>
              <a:rPr lang="en-US" baseline="0"/>
              <a:t> developmental context </a:t>
            </a:r>
            <a:r>
              <a:rPr lang="en-US" baseline="0" err="1"/>
              <a:t>earilest</a:t>
            </a:r>
            <a:r>
              <a:rPr lang="en-US" baseline="0"/>
              <a:t> </a:t>
            </a:r>
            <a:r>
              <a:rPr lang="en-US" baseline="0" err="1"/>
              <a:t>implatation</a:t>
            </a:r>
            <a:r>
              <a:rPr lang="en-US" baseline="0"/>
              <a:t> to term must function at every stage, 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Placental hormone secretion is developmentally regulated</a:t>
            </a:r>
          </a:p>
          <a:p>
            <a:r>
              <a:rPr lang="en-US"/>
              <a:t>Beta-HCG (human chorionic gonadotropin)</a:t>
            </a:r>
          </a:p>
          <a:p>
            <a:pPr lvl="1"/>
            <a:r>
              <a:rPr lang="en-US"/>
              <a:t>Maintains the corpus </a:t>
            </a:r>
            <a:r>
              <a:rPr lang="en-US" err="1"/>
              <a:t>colosum</a:t>
            </a:r>
            <a:r>
              <a:rPr lang="en-US"/>
              <a:t> and maintain estradiol productions</a:t>
            </a:r>
          </a:p>
          <a:p>
            <a:r>
              <a:rPr lang="en-US"/>
              <a:t>Placenta generates estrogen and progesterone, </a:t>
            </a:r>
            <a:r>
              <a:rPr lang="en-US" err="1"/>
              <a:t>bHCG</a:t>
            </a:r>
            <a:r>
              <a:rPr lang="en-US"/>
              <a:t> is reduced, </a:t>
            </a:r>
            <a:r>
              <a:rPr lang="en-US" err="1"/>
              <a:t>copus</a:t>
            </a:r>
            <a:r>
              <a:rPr lang="en-US"/>
              <a:t> </a:t>
            </a:r>
            <a:r>
              <a:rPr lang="en-US" err="1"/>
              <a:t>colosum</a:t>
            </a:r>
            <a:r>
              <a:rPr lang="en-US"/>
              <a:t> stops</a:t>
            </a:r>
          </a:p>
          <a:p>
            <a:r>
              <a:rPr lang="en-US"/>
              <a:t>What other endocrine effects does it have?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BB3D0-7421-1A43-98E1-92A456AB262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1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Cannot be placenta-centric</a:t>
            </a:r>
            <a:r>
              <a:rPr lang="en-US" baseline="0"/>
              <a:t> in view need to consider the mothers adaptive responses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Cannot be placenta-centric</a:t>
            </a:r>
            <a:r>
              <a:rPr lang="en-US" baseline="0"/>
              <a:t> in view need to consider the mothers adaptive responses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9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B88C-4A8F-0041-BBAF-2A4D53362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2E3A8-9131-B642-AEC0-735DCE40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3A00-108A-BE4C-B708-158F96E9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8822-3277-3E4E-BBCE-5563586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5BAB-4B80-A741-A486-5355FDE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515E-306D-3646-837B-00F1E1DA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D1EE3-2703-1A4B-9147-DCFA7217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1323-0448-0C4B-8622-D141DF0C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BB73-1D30-604D-9395-2B95F771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193A-BBDD-4849-B770-5FE806CD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A828-14E7-D646-B64C-6A7339487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F9D3F-B916-F448-B08F-C9F971981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24802-92D9-D74F-8CDF-CB209CE7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9B8E-CC6F-664A-8DBA-83791A2E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9EBC-E949-0E4D-ADFC-77D470F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80E7-B6D4-EA4D-B5AF-28C9BCFC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D4D1-A43E-2641-B28D-AC6A1CCD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75EC-DA8E-B843-A102-C209962D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F041-8F9B-954E-A9AA-AFEB5A1C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6739-C47C-9A4A-A0E4-6835749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5EDC-6A52-2341-BFB7-E9E02C63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7DCE-E916-244A-A4EE-874B6786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611AA-2152-7846-BF96-906323BF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3755-01DF-5A4F-8D0B-3F99964B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AC5E-5E25-3D48-A49B-D717E2CD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F25-1AA9-3441-B0A0-4FBDA524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FB6F-6102-374D-B648-F28D43F75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FD3A2-7E3E-2741-A436-41F6BAA2C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0F0F3-112F-EE4A-94BC-A3B27E47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3719F-0E69-2241-AD0E-C6981269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61790-9C24-644E-96AD-F768DA5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0321-03DA-514B-9D9C-916DFC73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DD622-A0D3-B44C-BA72-F700C182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4900F-A728-874E-A977-1C173F2E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BFF22-9E0E-3942-9B2E-E46A7D88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5D55E-7FDA-D247-9622-177A44BB9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2095B-ACA9-4141-9150-EE8B2CD6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39BCF-17D3-9C43-B921-9895795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E0E70-001E-9640-9B77-4A28C748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33B-B3CD-A049-B9D7-602D566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4E66-6892-1A4F-98A9-E2636D2E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B14A0-E5BA-0C42-AE65-DC352965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AA75-E519-1C42-8BEC-A01AC1C3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4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F71A-728B-584E-B2CA-E99D57FB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BF6A7-1146-044A-BD36-525C2067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1C4A-C6CE-894A-8BA5-B3543C2B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9776-2443-7642-A190-BD510C1E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936B-0EF7-3747-83B4-6AC6D56B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1674E-5C28-B041-A09D-B6E0BB6A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937B-0D6A-CA47-8ACA-C6F2B5E3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7BE9E-7917-714E-8FA8-64E28F9D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1E551-E93C-2C44-AC54-7F216441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7DC9-EEB0-A64F-81DB-CF52231B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3F363-9CB9-D54E-B7B9-D7791FD9B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DFC65-237C-C343-84AE-352B3D4D9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9DA3D-1224-6243-8A0C-995F8B2E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25B9-7F6D-784E-A037-C954A1CE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763DB-98F9-7342-AE7B-531E313A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30283-89DF-B442-82D7-ECC61E46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C9E96-25EC-E046-AAD7-4E522F98C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3F81-5854-944A-8136-10EE4BCAE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EFE0-DE5C-FC47-B3B9-E9B970EB5981}" type="datetimeFigureOut">
              <a:rPr lang="en-US" smtClean="0"/>
              <a:t>3/18/24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5A90-CAC5-BC4B-912A-D7AA8F209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13BF-0431-C044-8C4A-0A2E2440B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EA800-5B49-454A-ADBF-CD4F6A8B0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49"/>
          <a:stretch/>
        </p:blipFill>
        <p:spPr>
          <a:xfrm>
            <a:off x="28568" y="42764"/>
            <a:ext cx="12163432" cy="263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9D0E7-CD9F-164D-BFA2-BFC297770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38551" b="-139"/>
          <a:stretch/>
        </p:blipFill>
        <p:spPr>
          <a:xfrm>
            <a:off x="28568" y="2660784"/>
            <a:ext cx="12163432" cy="421374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5D1212-C3BB-BD44-8C41-ACC308CE4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74533"/>
          </a:xfrm>
        </p:spPr>
        <p:txBody>
          <a:bodyPr>
            <a:normAutofit/>
          </a:bodyPr>
          <a:lstStyle/>
          <a:p>
            <a:r>
              <a:rPr lang="en-US" sz="3200" dirty="0"/>
              <a:t>PSL374</a:t>
            </a:r>
            <a:endParaRPr lang="en-US" dirty="0"/>
          </a:p>
          <a:p>
            <a:endParaRPr lang="en-US" dirty="0"/>
          </a:p>
          <a:p>
            <a:r>
              <a:rPr lang="en-US" dirty="0"/>
              <a:t>Brian Cox, PhD</a:t>
            </a:r>
          </a:p>
          <a:p>
            <a:r>
              <a:rPr lang="en-US" dirty="0"/>
              <a:t>Instructor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B38B8-9148-9C43-9BFF-205A56104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6731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69063" y="1376636"/>
            <a:ext cx="1857375" cy="70788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RNA-Sequencing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856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Microarray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933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558019" y="223862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qp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6" y="4753824"/>
            <a:ext cx="1165667" cy="1739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techniques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54975" y="3506524"/>
            <a:ext cx="194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  <a:p>
            <a:r>
              <a:rPr lang="en-US" sz="2400" dirty="0"/>
              <a:t>Known genes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827249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9097750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73904" y="3554728"/>
            <a:ext cx="23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Targeted method</a:t>
            </a:r>
          </a:p>
          <a:p>
            <a:r>
              <a:rPr lang="en-US" sz="2400" dirty="0"/>
              <a:t>known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80006" y="4639130"/>
            <a:ext cx="894486" cy="1878760"/>
            <a:chOff x="5858783" y="4740032"/>
            <a:chExt cx="1192648" cy="1878760"/>
          </a:xfrm>
        </p:grpSpPr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783" y="4740032"/>
              <a:ext cx="1192648" cy="1878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68486" y="5287500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sz="2000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52" y="4999765"/>
            <a:ext cx="3952280" cy="12068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B2C783-6136-4E43-93DF-D013BA2E35B7}"/>
              </a:ext>
            </a:extLst>
          </p:cNvPr>
          <p:cNvSpPr txBox="1"/>
          <p:nvPr/>
        </p:nvSpPr>
        <p:spPr>
          <a:xfrm>
            <a:off x="8125476" y="3473325"/>
            <a:ext cx="194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  <a:p>
            <a:r>
              <a:rPr lang="en-US" sz="2400" dirty="0"/>
              <a:t>Know and discovery</a:t>
            </a:r>
          </a:p>
        </p:txBody>
      </p:sp>
    </p:spTree>
    <p:extLst>
      <p:ext uri="{BB962C8B-B14F-4D97-AF65-F5344CB8AC3E}">
        <p14:creationId xmlns:p14="http://schemas.microsoft.com/office/powerpoint/2010/main" val="147519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Sequencing, The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Massively parallel, millions to billions of reads per analysis run</a:t>
            </a:r>
            <a:endParaRPr lang="en-US" sz="2500" dirty="0"/>
          </a:p>
          <a:p>
            <a:pPr lvl="1"/>
            <a:r>
              <a:rPr lang="en-US" sz="2500" dirty="0"/>
              <a:t>A read is a single stretch of sequence</a:t>
            </a:r>
          </a:p>
          <a:p>
            <a:pPr lvl="1"/>
            <a:r>
              <a:rPr lang="en-US" sz="2500" dirty="0"/>
              <a:t>75-150 bases long</a:t>
            </a:r>
          </a:p>
          <a:p>
            <a:r>
              <a:rPr lang="en-US" sz="2900" dirty="0"/>
              <a:t>500 million reads for $2500</a:t>
            </a:r>
          </a:p>
          <a:p>
            <a:pPr lvl="1"/>
            <a:r>
              <a:rPr lang="en-US" sz="2500" dirty="0"/>
              <a:t>200,000 reads/dollar</a:t>
            </a:r>
          </a:p>
          <a:p>
            <a:r>
              <a:rPr lang="en-US" sz="2900" dirty="0"/>
              <a:t>Typical read by Sanger method $5 each</a:t>
            </a:r>
          </a:p>
          <a:p>
            <a:pPr lvl="1"/>
            <a:r>
              <a:rPr lang="en-US" sz="2500" dirty="0"/>
              <a:t>But covers 500-1000 bases</a:t>
            </a:r>
          </a:p>
        </p:txBody>
      </p:sp>
    </p:spTree>
    <p:extLst>
      <p:ext uri="{BB962C8B-B14F-4D97-AF65-F5344CB8AC3E}">
        <p14:creationId xmlns:p14="http://schemas.microsoft.com/office/powerpoint/2010/main" val="200643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board amplification</a:t>
            </a:r>
          </a:p>
          <a:p>
            <a:pPr lvl="1"/>
            <a:r>
              <a:rPr lang="en-US" dirty="0"/>
              <a:t>In a flow cell</a:t>
            </a:r>
          </a:p>
          <a:p>
            <a:r>
              <a:rPr lang="en-US" dirty="0"/>
              <a:t>Uses PCR</a:t>
            </a:r>
          </a:p>
          <a:p>
            <a:r>
              <a:rPr lang="en-US" dirty="0"/>
              <a:t>Florescence based sequencing</a:t>
            </a:r>
          </a:p>
          <a:p>
            <a:r>
              <a:rPr lang="en-US" dirty="0"/>
              <a:t>Imaging to detect sequence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2"/>
          <a:srcRect t="-3382" b="26474"/>
          <a:stretch/>
        </p:blipFill>
        <p:spPr>
          <a:xfrm>
            <a:off x="6512104" y="1600201"/>
            <a:ext cx="3616821" cy="304430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79" y="4801733"/>
            <a:ext cx="2421397" cy="19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32472"/>
            <a:ext cx="8421288" cy="2085578"/>
          </a:xfrm>
        </p:spPr>
        <p:txBody>
          <a:bodyPr>
            <a:normAutofit/>
          </a:bodyPr>
          <a:lstStyle/>
          <a:p>
            <a:r>
              <a:rPr lang="en-US" dirty="0"/>
              <a:t>Sequences are randomly spaced on a flat surface</a:t>
            </a:r>
          </a:p>
          <a:p>
            <a:r>
              <a:rPr lang="en-US" dirty="0"/>
              <a:t>Use PCR to build the sequence colony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47" y="1417639"/>
            <a:ext cx="2318497" cy="3014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370" y="1417638"/>
            <a:ext cx="2207118" cy="300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503" y="1664351"/>
            <a:ext cx="2010427" cy="2217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35" y="1664353"/>
            <a:ext cx="1750287" cy="22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cycle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5366" y="1600201"/>
            <a:ext cx="5125435" cy="4525963"/>
          </a:xfrm>
        </p:spPr>
        <p:txBody>
          <a:bodyPr>
            <a:normAutofit/>
          </a:bodyPr>
          <a:lstStyle/>
          <a:p>
            <a:r>
              <a:rPr lang="en-US" dirty="0"/>
              <a:t>Labeled nucleotides are added</a:t>
            </a:r>
          </a:p>
          <a:p>
            <a:r>
              <a:rPr lang="en-US" dirty="0"/>
              <a:t>Polymerase incorporates</a:t>
            </a:r>
          </a:p>
          <a:p>
            <a:r>
              <a:rPr lang="en-US" dirty="0"/>
              <a:t>Each colony should have one new nucleotide added</a:t>
            </a:r>
          </a:p>
          <a:p>
            <a:r>
              <a:rPr lang="en-US" dirty="0"/>
              <a:t>The flow cell is imaged </a:t>
            </a:r>
          </a:p>
          <a:p>
            <a:r>
              <a:rPr lang="en-US" dirty="0"/>
              <a:t>The dye is cleaved and washed</a:t>
            </a:r>
          </a:p>
          <a:p>
            <a:r>
              <a:rPr lang="en-US" dirty="0"/>
              <a:t>Repeat the cycle</a:t>
            </a:r>
          </a:p>
          <a:p>
            <a:r>
              <a:rPr lang="en-US" dirty="0"/>
              <a:t>The order of the images is the sequence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03" y="1627738"/>
            <a:ext cx="1535384" cy="4909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2942" y="1860653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2942" y="2802867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42" y="3745081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2943" y="46872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2942" y="5629509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5</a:t>
            </a:r>
          </a:p>
        </p:txBody>
      </p:sp>
    </p:spTree>
    <p:extLst>
      <p:ext uri="{BB962C8B-B14F-4D97-AF65-F5344CB8AC3E}">
        <p14:creationId xmlns:p14="http://schemas.microsoft.com/office/powerpoint/2010/main" val="25978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1BB-2E89-6D43-B7EC-62346004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A50C-5663-0242-9343-AD9B3E51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sequence data with quality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DF12-866A-A84D-8924-56958C1C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3" y="3033485"/>
            <a:ext cx="10062053" cy="2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rcRect l="2608" t="2427" r="1865"/>
          <a:stretch>
            <a:fillRect/>
          </a:stretch>
        </p:blipFill>
        <p:spPr>
          <a:xfrm>
            <a:off x="1698783" y="1269455"/>
            <a:ext cx="5461636" cy="382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509718" y="5402344"/>
            <a:ext cx="4650701" cy="923330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Many Mapping tools have been developed to assist with mapping of transcriptome data.</a:t>
            </a:r>
          </a:p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These trade speed and accuracy.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r="9288"/>
          <a:stretch/>
        </p:blipFill>
        <p:spPr bwMode="auto">
          <a:xfrm>
            <a:off x="7160418" y="1590674"/>
            <a:ext cx="3215482" cy="262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572626" y="1590676"/>
            <a:ext cx="109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FASTQ Format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5349" y="5402344"/>
            <a:ext cx="257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/>
              <a:t>BOWTIE2, BWA, TOPHAT, SHRIMP, STAR,GSNAP, HISAT2, SAILFISH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5245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09E87-6FBA-BD46-9533-B1883248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49" y="1302605"/>
            <a:ext cx="7514693" cy="54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5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Normalize or Standardize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131D9-9B90-1F4A-A1A5-7E5D07C2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00"/>
          <a:stretch/>
        </p:blipFill>
        <p:spPr>
          <a:xfrm>
            <a:off x="7221727" y="69326"/>
            <a:ext cx="4387761" cy="33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B95A0-B2C5-4D4E-B565-3E46A65C1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0"/>
          <a:stretch/>
        </p:blipFill>
        <p:spPr>
          <a:xfrm>
            <a:off x="7308813" y="3498326"/>
            <a:ext cx="4387763" cy="33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Normalize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b="1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C16F-3B21-C343-93AE-54524D5E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35" y="1825625"/>
            <a:ext cx="504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BDF7-8A94-BF6D-0F93-53C5B6F6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change for Wednesday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64291-7A8C-C084-3804-CFF692A9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83" y="2645229"/>
            <a:ext cx="11557203" cy="18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05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93B03-8B2B-F449-AA3E-DD081824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57" y="1856440"/>
            <a:ext cx="6582491" cy="40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C04EC-22A5-0940-AC51-ACD90059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8" y="1270301"/>
            <a:ext cx="4341657" cy="5222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9718D-546A-264D-9475-69131679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09" y="1270301"/>
            <a:ext cx="4444967" cy="52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normalization can still have an issue</a:t>
            </a:r>
          </a:p>
          <a:p>
            <a:r>
              <a:rPr lang="en-US" dirty="0"/>
              <a:t>Batch</a:t>
            </a:r>
          </a:p>
          <a:p>
            <a:pPr lvl="1"/>
            <a:r>
              <a:rPr lang="en-US" dirty="0"/>
              <a:t>A grouping of samples that were analyzed at the same time </a:t>
            </a:r>
          </a:p>
          <a:p>
            <a:r>
              <a:rPr lang="en-US" dirty="0"/>
              <a:t>The batch effect</a:t>
            </a:r>
          </a:p>
          <a:p>
            <a:pPr lvl="1"/>
            <a:r>
              <a:rPr lang="en-US" dirty="0"/>
              <a:t>Presence of multiple batches</a:t>
            </a:r>
          </a:p>
          <a:p>
            <a:pPr lvl="1"/>
            <a:r>
              <a:rPr lang="en-US" dirty="0"/>
              <a:t>Can affect the measurement of some genes in a batch</a:t>
            </a:r>
          </a:p>
          <a:p>
            <a:pPr lvl="1"/>
            <a:r>
              <a:rPr lang="en-US" dirty="0"/>
              <a:t>Each batch can have its own</a:t>
            </a:r>
          </a:p>
          <a:p>
            <a:pPr lvl="1"/>
            <a:r>
              <a:rPr lang="en-US" dirty="0"/>
              <a:t>Possible sources are </a:t>
            </a:r>
          </a:p>
          <a:p>
            <a:pPr lvl="2"/>
            <a:r>
              <a:rPr lang="en-US" dirty="0"/>
              <a:t>Different day, Lot of reagents, Person performing experiment, Different instrument (same model)</a:t>
            </a:r>
          </a:p>
        </p:txBody>
      </p:sp>
    </p:spTree>
    <p:extLst>
      <p:ext uri="{BB962C8B-B14F-4D97-AF65-F5344CB8AC3E}">
        <p14:creationId xmlns:p14="http://schemas.microsoft.com/office/powerpoint/2010/main" val="60878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53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Experimental design can be used to prevent or compensate for the batch effect</a:t>
            </a:r>
          </a:p>
          <a:p>
            <a:r>
              <a:rPr lang="en-US" dirty="0"/>
              <a:t>Each batch should have all phenotypes represented</a:t>
            </a:r>
          </a:p>
          <a:p>
            <a:r>
              <a:rPr lang="en-US" dirty="0"/>
              <a:t>If each batch is a unique sample type, controls, treatment) batch effect can not be fixed</a:t>
            </a:r>
          </a:p>
          <a:p>
            <a:pPr lvl="1"/>
            <a:r>
              <a:rPr lang="en-US" dirty="0"/>
              <a:t>Both batch and treatment are the same, </a:t>
            </a:r>
            <a:r>
              <a:rPr lang="en-US" b="1" dirty="0"/>
              <a:t>Co-variant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916" y="4933208"/>
            <a:ext cx="37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Batch Effect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Technical variation in the processing sample (Batch) 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30021" y="4206808"/>
            <a:ext cx="5875975" cy="2718611"/>
            <a:chOff x="9305302" y="1109292"/>
            <a:chExt cx="6810375" cy="271861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5302" y="1109292"/>
              <a:ext cx="6810375" cy="25717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00977" y="3181572"/>
              <a:ext cx="3314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/>
                <a:t>Requires Randomization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6643" y="4455983"/>
            <a:ext cx="618713" cy="2322575"/>
            <a:chOff x="5214965" y="4265705"/>
            <a:chExt cx="618713" cy="2322575"/>
          </a:xfrm>
        </p:grpSpPr>
        <p:sp>
          <p:nvSpPr>
            <p:cNvPr id="32" name="Rectangle 31"/>
            <p:cNvSpPr/>
            <p:nvPr/>
          </p:nvSpPr>
          <p:spPr>
            <a:xfrm>
              <a:off x="5214965" y="4265705"/>
              <a:ext cx="618713" cy="232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24754" y="4392356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" name="Oval 1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214966" y="513761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17" name="Oval 16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227029" y="591188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5" name="Oval 24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3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batch effect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49982" y="1600201"/>
            <a:ext cx="366081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histogram is the PC % variance</a:t>
            </a:r>
          </a:p>
          <a:p>
            <a:r>
              <a:rPr lang="en-US" dirty="0"/>
              <a:t>The scatter plot are the samples</a:t>
            </a:r>
          </a:p>
          <a:p>
            <a:pPr lvl="1"/>
            <a:r>
              <a:rPr lang="en-US" dirty="0" err="1"/>
              <a:t>Coloured</a:t>
            </a:r>
            <a:r>
              <a:rPr lang="en-US" dirty="0"/>
              <a:t> by phenotype</a:t>
            </a:r>
          </a:p>
          <a:p>
            <a:pPr lvl="1"/>
            <a:r>
              <a:rPr lang="en-US" dirty="0"/>
              <a:t>Numbered by batch</a:t>
            </a:r>
          </a:p>
          <a:p>
            <a:r>
              <a:rPr lang="en-US" dirty="0"/>
              <a:t>After correction the batches intermingle and the dominate component is the phenotype</a:t>
            </a:r>
          </a:p>
          <a:p>
            <a:r>
              <a:rPr lang="en-US" dirty="0"/>
              <a:t>Can be removed as each batch has both phenotypes represented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0" y="1417638"/>
            <a:ext cx="4648923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8171-D607-5F41-91A0-DA454A1E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48BE-78EC-F74E-A5B6-7D001F4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uses the </a:t>
            </a:r>
            <a:r>
              <a:rPr lang="en-US" dirty="0" err="1"/>
              <a:t>DGEList</a:t>
            </a:r>
            <a:r>
              <a:rPr lang="en-US" dirty="0"/>
              <a:t> (differential gene expression list)</a:t>
            </a:r>
          </a:p>
          <a:p>
            <a:pPr lvl="1"/>
            <a:r>
              <a:rPr lang="en-US" dirty="0"/>
              <a:t>Used by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There are other object types in other packages</a:t>
            </a:r>
          </a:p>
          <a:p>
            <a:r>
              <a:rPr lang="en-US" dirty="0"/>
              <a:t>Consists of three main elements/tables</a:t>
            </a:r>
          </a:p>
          <a:p>
            <a:pPr lvl="1"/>
            <a:r>
              <a:rPr lang="en-US" dirty="0"/>
              <a:t>Expression data matrix, columns of samples rows of genes</a:t>
            </a:r>
          </a:p>
          <a:p>
            <a:pPr lvl="1"/>
            <a:r>
              <a:rPr lang="en-US" dirty="0"/>
              <a:t>Phenotype data frame, columns of attributes rows of samples</a:t>
            </a:r>
          </a:p>
          <a:p>
            <a:pPr lvl="1"/>
            <a:r>
              <a:rPr lang="en-US" dirty="0"/>
              <a:t>Feature data frame, columns of attributes, rows of genes</a:t>
            </a:r>
          </a:p>
        </p:txBody>
      </p:sp>
    </p:spTree>
    <p:extLst>
      <p:ext uri="{BB962C8B-B14F-4D97-AF65-F5344CB8AC3E}">
        <p14:creationId xmlns:p14="http://schemas.microsoft.com/office/powerpoint/2010/main" val="5437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67F8-8BA4-4803-A821-EB7EAAB0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DGEList</a:t>
            </a:r>
            <a:r>
              <a:rPr lang="en-CA" dirty="0"/>
              <a:t> object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B6472-52E0-7D45-8CB5-8F2D0FE0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5922" cy="4351338"/>
          </a:xfrm>
        </p:spPr>
        <p:txBody>
          <a:bodyPr/>
          <a:lstStyle/>
          <a:p>
            <a:r>
              <a:rPr lang="en-US" dirty="0"/>
              <a:t>The tables are held dynamically</a:t>
            </a:r>
          </a:p>
          <a:p>
            <a:r>
              <a:rPr lang="en-US" dirty="0"/>
              <a:t>Processing the samples table automatically processes the gene expression table</a:t>
            </a:r>
          </a:p>
          <a:p>
            <a:r>
              <a:rPr lang="en-US" dirty="0"/>
              <a:t>Similar for the feature table and expression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1A5969-DA59-4440-B6F7-5A7589DD125D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3899543"/>
          <a:ext cx="1753190" cy="18542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9727314-06B6-45B0-B8BD-E00A36728064}"/>
              </a:ext>
            </a:extLst>
          </p:cNvPr>
          <p:cNvSpPr/>
          <p:nvPr/>
        </p:nvSpPr>
        <p:spPr>
          <a:xfrm>
            <a:off x="9269612" y="3481624"/>
            <a:ext cx="175319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0363-6AA6-4016-8B16-616DAA44AADE}"/>
              </a:ext>
            </a:extLst>
          </p:cNvPr>
          <p:cNvSpPr/>
          <p:nvPr/>
        </p:nvSpPr>
        <p:spPr>
          <a:xfrm rot="16200000">
            <a:off x="8086148" y="4661838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75A29-1F33-4AE9-B657-7AF8258D48C6}"/>
              </a:ext>
            </a:extLst>
          </p:cNvPr>
          <p:cNvSpPr txBox="1"/>
          <p:nvPr/>
        </p:nvSpPr>
        <p:spPr>
          <a:xfrm rot="16200000">
            <a:off x="8626300" y="4641977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D6161-7798-4E03-A5F5-3546D69A17FE}"/>
              </a:ext>
            </a:extLst>
          </p:cNvPr>
          <p:cNvSpPr txBox="1"/>
          <p:nvPr/>
        </p:nvSpPr>
        <p:spPr>
          <a:xfrm>
            <a:off x="9699788" y="346176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FD7660-C58B-4657-805D-443717D75319}"/>
              </a:ext>
            </a:extLst>
          </p:cNvPr>
          <p:cNvGraphicFramePr>
            <a:graphicFrameLocks noGrp="1"/>
          </p:cNvGraphicFramePr>
          <p:nvPr/>
        </p:nvGraphicFramePr>
        <p:xfrm>
          <a:off x="5674056" y="3926310"/>
          <a:ext cx="1753190" cy="18542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0D2CA7-D21F-4220-AA14-EA02A09E585B}"/>
              </a:ext>
            </a:extLst>
          </p:cNvPr>
          <p:cNvSpPr/>
          <p:nvPr/>
        </p:nvSpPr>
        <p:spPr>
          <a:xfrm>
            <a:off x="5674056" y="3508391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36D81D-640E-4415-ADD3-7BB6C86F359E}"/>
              </a:ext>
            </a:extLst>
          </p:cNvPr>
          <p:cNvSpPr/>
          <p:nvPr/>
        </p:nvSpPr>
        <p:spPr>
          <a:xfrm rot="16200000">
            <a:off x="4490592" y="4688605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7F534-E01C-4EC6-93F6-BAB27EAFD588}"/>
              </a:ext>
            </a:extLst>
          </p:cNvPr>
          <p:cNvSpPr txBox="1"/>
          <p:nvPr/>
        </p:nvSpPr>
        <p:spPr>
          <a:xfrm rot="16200000">
            <a:off x="5030744" y="4668744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F8E51-C25A-4E65-8B6A-6276F0320981}"/>
              </a:ext>
            </a:extLst>
          </p:cNvPr>
          <p:cNvSpPr txBox="1"/>
          <p:nvPr/>
        </p:nvSpPr>
        <p:spPr>
          <a:xfrm>
            <a:off x="5887360" y="3488530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FAE48754-8C9A-41A0-B28E-88067D358680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1135864"/>
          <a:ext cx="1753190" cy="18288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DFF2343-D601-43EE-8C58-B567EA28D1A5}"/>
              </a:ext>
            </a:extLst>
          </p:cNvPr>
          <p:cNvSpPr/>
          <p:nvPr/>
        </p:nvSpPr>
        <p:spPr>
          <a:xfrm rot="5400000">
            <a:off x="8046427" y="1865854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362C4-2BD8-49D8-948D-355FA861323C}"/>
              </a:ext>
            </a:extLst>
          </p:cNvPr>
          <p:cNvSpPr/>
          <p:nvPr/>
        </p:nvSpPr>
        <p:spPr>
          <a:xfrm>
            <a:off x="9219108" y="700898"/>
            <a:ext cx="185420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6545F-E71D-43F9-9292-DBD89E3AF5C3}"/>
              </a:ext>
            </a:extLst>
          </p:cNvPr>
          <p:cNvSpPr txBox="1"/>
          <p:nvPr/>
        </p:nvSpPr>
        <p:spPr>
          <a:xfrm>
            <a:off x="9651699" y="68103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F388D-A185-48E6-9414-7ED0EF5348FB}"/>
              </a:ext>
            </a:extLst>
          </p:cNvPr>
          <p:cNvSpPr txBox="1"/>
          <p:nvPr/>
        </p:nvSpPr>
        <p:spPr>
          <a:xfrm rot="16200000">
            <a:off x="8259731" y="1845993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079FAAD-9A4C-224F-B346-700297B28018}"/>
              </a:ext>
            </a:extLst>
          </p:cNvPr>
          <p:cNvSpPr/>
          <p:nvPr/>
        </p:nvSpPr>
        <p:spPr>
          <a:xfrm>
            <a:off x="11233723" y="1194796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0F06CF68-9A25-1E4F-AAD0-234CE0D8E829}"/>
              </a:ext>
            </a:extLst>
          </p:cNvPr>
          <p:cNvSpPr/>
          <p:nvPr/>
        </p:nvSpPr>
        <p:spPr>
          <a:xfrm rot="16200000">
            <a:off x="8208473" y="3876429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3DF-7E6F-0142-84EF-1AD4F70C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DGEList</a:t>
            </a:r>
            <a:r>
              <a:rPr lang="en-US" dirty="0"/>
              <a:t> – Differential Gene Expression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CACF-86CF-2B40-87D2-BFBC1EC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456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similar information</a:t>
            </a:r>
          </a:p>
          <a:p>
            <a:r>
              <a:rPr lang="en-US" dirty="0"/>
              <a:t>Uses a list style object </a:t>
            </a:r>
          </a:p>
          <a:p>
            <a:r>
              <a:rPr lang="en-US" dirty="0"/>
              <a:t>names() accesses the positions</a:t>
            </a:r>
          </a:p>
          <a:p>
            <a:r>
              <a:rPr lang="en-US" dirty="0"/>
              <a:t>Samples is equivalent to phenotype table</a:t>
            </a:r>
          </a:p>
          <a:p>
            <a:r>
              <a:rPr lang="en-US" dirty="0"/>
              <a:t>Counts is same as assay data</a:t>
            </a:r>
          </a:p>
          <a:p>
            <a:r>
              <a:rPr lang="en-US" dirty="0"/>
              <a:t>Genes is same as feature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E719A-2B7F-064F-8B45-B1C38993D079}"/>
              </a:ext>
            </a:extLst>
          </p:cNvPr>
          <p:cNvSpPr txBox="1"/>
          <p:nvPr/>
        </p:nvSpPr>
        <p:spPr>
          <a:xfrm>
            <a:off x="6264876" y="2051222"/>
            <a:ext cx="4843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 names(x)</a:t>
            </a:r>
          </a:p>
          <a:p>
            <a:r>
              <a:rPr lang="en-US" sz="2800" dirty="0"/>
              <a:t>[1] "samples" "counts"  "genes"  </a:t>
            </a:r>
          </a:p>
        </p:txBody>
      </p:sp>
    </p:spTree>
    <p:extLst>
      <p:ext uri="{BB962C8B-B14F-4D97-AF65-F5344CB8AC3E}">
        <p14:creationId xmlns:p14="http://schemas.microsoft.com/office/powerpoint/2010/main" val="176082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077E-E0BA-E948-880C-2A884C96E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741" cy="4351338"/>
          </a:xfrm>
        </p:spPr>
        <p:txBody>
          <a:bodyPr/>
          <a:lstStyle/>
          <a:p>
            <a:r>
              <a:rPr lang="en-US" dirty="0"/>
              <a:t>Multiple list slots</a:t>
            </a:r>
          </a:p>
          <a:p>
            <a:r>
              <a:rPr lang="en-US" dirty="0"/>
              <a:t>The samples slot is updated by different functions</a:t>
            </a:r>
          </a:p>
          <a:p>
            <a:r>
              <a:rPr lang="en-US" dirty="0" err="1"/>
              <a:t>lib.size</a:t>
            </a:r>
            <a:r>
              <a:rPr lang="en-US" dirty="0"/>
              <a:t> is calculated automatically</a:t>
            </a:r>
          </a:p>
          <a:p>
            <a:r>
              <a:rPr lang="en-US" dirty="0" err="1"/>
              <a:t>Norm.factors</a:t>
            </a:r>
            <a:r>
              <a:rPr lang="en-US" dirty="0"/>
              <a:t> are calculated by a </a:t>
            </a:r>
            <a:r>
              <a:rPr lang="en-US" dirty="0" err="1"/>
              <a:t>funciton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63125-B4F1-3C4A-98CF-F784DAEE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DGEList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E0D7-12C9-2042-959E-C6EEDC66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77" y="571964"/>
            <a:ext cx="6947081" cy="5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6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BB2EB-8BE8-4DF6-AD39-160F2555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Limma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E2E71-4B7B-4576-A14E-F51F23FD8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40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55" y="1248912"/>
            <a:ext cx="7370901" cy="55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519-AA71-744D-97C3-6B702BC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voom</a:t>
            </a:r>
            <a:r>
              <a:rPr lang="en-US" dirty="0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B1E4-CBD6-C545-988C-1D677A3D8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152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Voom</a:t>
            </a:r>
            <a:r>
              <a:rPr lang="en-US" dirty="0"/>
              <a:t> is similar to the </a:t>
            </a:r>
            <a:r>
              <a:rPr lang="en-US" dirty="0" err="1"/>
              <a:t>DGEList</a:t>
            </a:r>
            <a:r>
              <a:rPr lang="en-US" dirty="0"/>
              <a:t> object </a:t>
            </a:r>
          </a:p>
          <a:p>
            <a:r>
              <a:rPr lang="en-US" dirty="0"/>
              <a:t>An </a:t>
            </a:r>
            <a:r>
              <a:rPr lang="en-US" dirty="0" err="1"/>
              <a:t>EList</a:t>
            </a:r>
            <a:r>
              <a:rPr lang="en-US" dirty="0"/>
              <a:t> (Expression List)</a:t>
            </a:r>
          </a:p>
          <a:p>
            <a:r>
              <a:rPr lang="en-US" dirty="0"/>
              <a:t>Genes is the genes table,</a:t>
            </a:r>
          </a:p>
          <a:p>
            <a:r>
              <a:rPr lang="en-US" dirty="0"/>
              <a:t>Targets is the samples table</a:t>
            </a:r>
          </a:p>
          <a:p>
            <a:r>
              <a:rPr lang="en-US" dirty="0"/>
              <a:t>E is the expression matrix</a:t>
            </a:r>
          </a:p>
          <a:p>
            <a:r>
              <a:rPr lang="en-US" dirty="0"/>
              <a:t>Weights are to transform the data</a:t>
            </a:r>
          </a:p>
          <a:p>
            <a:r>
              <a:rPr lang="en-US" dirty="0"/>
              <a:t>Design is the the experiment design, samples batches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069C7-0F2E-2A4B-936F-52CE768C28EC}"/>
              </a:ext>
            </a:extLst>
          </p:cNvPr>
          <p:cNvSpPr/>
          <p:nvPr/>
        </p:nvSpPr>
        <p:spPr>
          <a:xfrm>
            <a:off x="6016045" y="2616299"/>
            <a:ext cx="57948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&gt; names(v)</a:t>
            </a:r>
          </a:p>
          <a:p>
            <a:r>
              <a:rPr lang="en-US" sz="2800" dirty="0"/>
              <a:t>[1] "genes"   "targets" "E”</a:t>
            </a:r>
          </a:p>
          <a:p>
            <a:r>
              <a:rPr lang="en-US" sz="2800" dirty="0"/>
              <a:t>[4] "weights" "design"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91C6D-3F2D-7EC2-F593-04DF33F7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8" y="1270301"/>
            <a:ext cx="4341657" cy="522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AC5C-3409-5CC6-9F1E-022A7514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26" y="1270301"/>
            <a:ext cx="4444967" cy="52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825625"/>
            <a:ext cx="5979378" cy="4351338"/>
          </a:xfrm>
        </p:spPr>
        <p:txBody>
          <a:bodyPr>
            <a:normAutofit/>
          </a:bodyPr>
          <a:lstStyle/>
          <a:p>
            <a:r>
              <a:rPr lang="en-CA" dirty="0" err="1"/>
              <a:t>Limma</a:t>
            </a:r>
            <a:r>
              <a:rPr lang="en-CA" dirty="0"/>
              <a:t> uses linear models</a:t>
            </a:r>
          </a:p>
          <a:p>
            <a:pPr lvl="1"/>
            <a:r>
              <a:rPr lang="en-CA" dirty="0"/>
              <a:t>y=</a:t>
            </a:r>
            <a:r>
              <a:rPr lang="en-CA" dirty="0" err="1"/>
              <a:t>mx+b</a:t>
            </a:r>
            <a:endParaRPr lang="en-CA" dirty="0"/>
          </a:p>
          <a:p>
            <a:r>
              <a:rPr lang="en-CA" dirty="0"/>
              <a:t>Sample annotation used</a:t>
            </a:r>
          </a:p>
          <a:p>
            <a:r>
              <a:rPr lang="en-CA" dirty="0"/>
              <a:t>Categorical or continuous variables</a:t>
            </a:r>
          </a:p>
          <a:p>
            <a:r>
              <a:rPr lang="en-CA" dirty="0"/>
              <a:t>Solving for </a:t>
            </a:r>
          </a:p>
          <a:p>
            <a:pPr lvl="1"/>
            <a:r>
              <a:rPr lang="en-CA" dirty="0"/>
              <a:t>Differentiation expression</a:t>
            </a:r>
          </a:p>
          <a:p>
            <a:pPr lvl="1"/>
            <a:r>
              <a:rPr lang="en-CA" dirty="0"/>
              <a:t>E.g., Healthy vs Sick</a:t>
            </a:r>
          </a:p>
          <a:p>
            <a:pPr lvl="1"/>
            <a:r>
              <a:rPr lang="en-CA" dirty="0"/>
              <a:t>Adjusting (for a technical or confounding variable, batch, weight, age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8C708-21A2-42B9-84AB-3CB20DA5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8" y="1302569"/>
            <a:ext cx="5548423" cy="45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0" y="1690688"/>
            <a:ext cx="5221898" cy="44862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question you are asking</a:t>
            </a:r>
          </a:p>
          <a:p>
            <a:r>
              <a:rPr lang="en-CA" dirty="0"/>
              <a:t>Data is log transformed</a:t>
            </a:r>
          </a:p>
          <a:p>
            <a:r>
              <a:rPr lang="en-CA" dirty="0"/>
              <a:t>Log(a/b)</a:t>
            </a:r>
          </a:p>
          <a:p>
            <a:r>
              <a:rPr lang="en-CA" dirty="0"/>
              <a:t>Log(a) – Log(b)</a:t>
            </a:r>
          </a:p>
          <a:p>
            <a:r>
              <a:rPr lang="en-CA" dirty="0"/>
              <a:t>All values in the design matrix are modelled</a:t>
            </a:r>
          </a:p>
          <a:p>
            <a:pPr lvl="1"/>
            <a:r>
              <a:rPr lang="en-CA" dirty="0"/>
              <a:t>If not part of the contrast they are used as a adjustments/corrections</a:t>
            </a:r>
          </a:p>
          <a:p>
            <a:r>
              <a:rPr lang="en-CA" dirty="0"/>
              <a:t>Order affects direction of change</a:t>
            </a:r>
          </a:p>
          <a:p>
            <a:r>
              <a:rPr lang="en-CA" dirty="0"/>
              <a:t>What is up or down?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3FC37-F138-413A-838C-4BF6C50C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57" y="2503540"/>
            <a:ext cx="6782143" cy="2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groups/clusters are defined need to understand the difference in expression</a:t>
            </a:r>
          </a:p>
          <a:p>
            <a:r>
              <a:rPr lang="en-US" dirty="0"/>
              <a:t>Challenge of sequencing data</a:t>
            </a:r>
          </a:p>
          <a:p>
            <a:pPr lvl="1"/>
            <a:r>
              <a:rPr lang="en-US" dirty="0"/>
              <a:t>Counting</a:t>
            </a:r>
          </a:p>
          <a:p>
            <a:pPr lvl="2"/>
            <a:r>
              <a:rPr lang="en-US" dirty="0"/>
              <a:t>Not continuous Gaussian data</a:t>
            </a:r>
          </a:p>
          <a:p>
            <a:pPr lvl="2"/>
            <a:r>
              <a:rPr lang="en-US" dirty="0"/>
              <a:t>Discrete</a:t>
            </a:r>
          </a:p>
          <a:p>
            <a:pPr lvl="1"/>
            <a:r>
              <a:rPr lang="en-US" dirty="0"/>
              <a:t>More related to Poisson or negative binomial</a:t>
            </a:r>
          </a:p>
          <a:p>
            <a:pPr lvl="1"/>
            <a:r>
              <a:rPr lang="en-US" dirty="0"/>
              <a:t>Cannot do an ordinary T-test</a:t>
            </a:r>
          </a:p>
        </p:txBody>
      </p:sp>
    </p:spTree>
    <p:extLst>
      <p:ext uri="{BB962C8B-B14F-4D97-AF65-F5344CB8AC3E}">
        <p14:creationId xmlns:p14="http://schemas.microsoft.com/office/powerpoint/2010/main" val="7570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DESeq2,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Voom</a:t>
            </a:r>
            <a:r>
              <a:rPr lang="en-US" dirty="0"/>
              <a:t> + others</a:t>
            </a:r>
          </a:p>
          <a:p>
            <a:r>
              <a:rPr lang="en-US" dirty="0"/>
              <a:t>Each uses a different method to model the data and separate technical variation from biological variation</a:t>
            </a:r>
          </a:p>
          <a:p>
            <a:r>
              <a:rPr lang="en-US" dirty="0"/>
              <a:t>Differences have a statistical test</a:t>
            </a:r>
          </a:p>
          <a:p>
            <a:pPr lvl="1"/>
            <a:r>
              <a:rPr lang="en-US" dirty="0"/>
              <a:t>This should use a correction for multiple testing</a:t>
            </a:r>
          </a:p>
          <a:p>
            <a:r>
              <a:rPr lang="en-US" dirty="0"/>
              <a:t>Different count levels have different variance, noise in their measurement</a:t>
            </a:r>
          </a:p>
          <a:p>
            <a:pPr lvl="1"/>
            <a:r>
              <a:rPr lang="en-US" dirty="0"/>
              <a:t>Referred to as over-dispersion</a:t>
            </a:r>
          </a:p>
          <a:p>
            <a:pPr lvl="1"/>
            <a:r>
              <a:rPr lang="en-US" dirty="0"/>
              <a:t>Need to find the relationship between mean of the expression and the variance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7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FC66C-3DA2-0C4A-B65C-D88772AB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F47FE-FA39-9946-B253-8BF647A62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3798"/>
            <a:ext cx="5181600" cy="50190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tests</a:t>
            </a:r>
          </a:p>
          <a:p>
            <a:r>
              <a:rPr lang="en-US" dirty="0"/>
              <a:t>Need to reconsider errors </a:t>
            </a:r>
          </a:p>
          <a:p>
            <a:pPr lvl="1"/>
            <a:r>
              <a:rPr lang="en-US" dirty="0"/>
              <a:t>Type I, False positives </a:t>
            </a:r>
          </a:p>
          <a:p>
            <a:pPr lvl="1"/>
            <a:r>
              <a:rPr lang="en-US" dirty="0"/>
              <a:t>Type II, False negatives</a:t>
            </a:r>
          </a:p>
          <a:p>
            <a:r>
              <a:rPr lang="en-US" dirty="0"/>
              <a:t>If you test 1 comparison, a p-value of 0.05 means</a:t>
            </a:r>
          </a:p>
          <a:p>
            <a:pPr lvl="1"/>
            <a:r>
              <a:rPr lang="en-US" dirty="0"/>
              <a:t>A 5% chance that this could be discovered by chance given the data’s distributions. </a:t>
            </a:r>
          </a:p>
          <a:p>
            <a:pPr lvl="1"/>
            <a:r>
              <a:rPr lang="en-US" dirty="0"/>
              <a:t>Note reducing type I error (lower p values) increases type II error</a:t>
            </a:r>
          </a:p>
          <a:p>
            <a:r>
              <a:rPr lang="en-US" dirty="0"/>
              <a:t>Family wise error rate</a:t>
            </a:r>
          </a:p>
          <a:p>
            <a:pPr lvl="1"/>
            <a:endParaRPr lang="en-US" dirty="0"/>
          </a:p>
          <a:p>
            <a:r>
              <a:rPr lang="en-US" dirty="0"/>
              <a:t>Adjust the p-value to account for all of these tests</a:t>
            </a:r>
          </a:p>
        </p:txBody>
      </p:sp>
      <p:pic>
        <p:nvPicPr>
          <p:cNvPr id="1026" name="Picture 2" descr="Statistical Hypotheses and Error - Stats - Medbullets Step 1">
            <a:extLst>
              <a:ext uri="{FF2B5EF4-FFF2-40B4-BE49-F238E27FC236}">
                <a16:creationId xmlns:a16="http://schemas.microsoft.com/office/drawing/2014/main" id="{51F11A60-5206-F643-8350-3416C02E88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7832" r="16317" b="12991"/>
          <a:stretch/>
        </p:blipFill>
        <p:spPr bwMode="auto">
          <a:xfrm>
            <a:off x="6172202" y="365125"/>
            <a:ext cx="5750307" cy="40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307EA-61EF-F044-8DBA-4CDB34F6D6EB}"/>
              </a:ext>
            </a:extLst>
          </p:cNvPr>
          <p:cNvSpPr txBox="1"/>
          <p:nvPr/>
        </p:nvSpPr>
        <p:spPr>
          <a:xfrm>
            <a:off x="6444343" y="4717143"/>
            <a:ext cx="53122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Family wise error rate</a:t>
            </a:r>
          </a:p>
          <a:p>
            <a:endParaRPr lang="en-US" dirty="0"/>
          </a:p>
          <a:p>
            <a:r>
              <a:rPr lang="en-US" sz="2000" dirty="0"/>
              <a:t>1-(.95)</a:t>
            </a:r>
            <a:r>
              <a:rPr lang="en-US" sz="2000" baseline="30000" dirty="0"/>
              <a:t>n</a:t>
            </a:r>
            <a:endParaRPr lang="en-US" sz="2000" dirty="0"/>
          </a:p>
          <a:p>
            <a:r>
              <a:rPr lang="en-US" sz="2000" dirty="0"/>
              <a:t>N is the number of tests</a:t>
            </a:r>
          </a:p>
          <a:p>
            <a:r>
              <a:rPr lang="en-US" sz="2000" dirty="0"/>
              <a:t>2 tests is a 0.0975 frequency of false discovery</a:t>
            </a:r>
          </a:p>
        </p:txBody>
      </p:sp>
    </p:spTree>
    <p:extLst>
      <p:ext uri="{BB962C8B-B14F-4D97-AF65-F5344CB8AC3E}">
        <p14:creationId xmlns:p14="http://schemas.microsoft.com/office/powerpoint/2010/main" val="1773221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642FEC-FBE3-7B41-BD60-3C3F39FA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AF764-C5A9-6546-B5DA-D1A9AAE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 of a fold change</a:t>
            </a:r>
          </a:p>
          <a:p>
            <a:r>
              <a:rPr lang="en-US" sz="2400" dirty="0"/>
              <a:t>Statistical values, key is the adjusted p-value</a:t>
            </a:r>
          </a:p>
          <a:p>
            <a:pPr lvl="1"/>
            <a:r>
              <a:rPr lang="en-US" dirty="0"/>
              <a:t>Correction for multiple testing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FC1D61-89E9-6645-ACCA-B11545A53E8C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988144"/>
          <a:ext cx="7942475" cy="3483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259">
                  <a:extLst>
                    <a:ext uri="{9D8B030D-6E8A-4147-A177-3AD203B41FA5}">
                      <a16:colId xmlns:a16="http://schemas.microsoft.com/office/drawing/2014/main" val="204984562"/>
                    </a:ext>
                  </a:extLst>
                </a:gridCol>
                <a:gridCol w="988235">
                  <a:extLst>
                    <a:ext uri="{9D8B030D-6E8A-4147-A177-3AD203B41FA5}">
                      <a16:colId xmlns:a16="http://schemas.microsoft.com/office/drawing/2014/main" val="2540500102"/>
                    </a:ext>
                  </a:extLst>
                </a:gridCol>
                <a:gridCol w="1335947">
                  <a:extLst>
                    <a:ext uri="{9D8B030D-6E8A-4147-A177-3AD203B41FA5}">
                      <a16:colId xmlns:a16="http://schemas.microsoft.com/office/drawing/2014/main" val="501593158"/>
                    </a:ext>
                  </a:extLst>
                </a:gridCol>
                <a:gridCol w="645097">
                  <a:extLst>
                    <a:ext uri="{9D8B030D-6E8A-4147-A177-3AD203B41FA5}">
                      <a16:colId xmlns:a16="http://schemas.microsoft.com/office/drawing/2014/main" val="2695498140"/>
                    </a:ext>
                  </a:extLst>
                </a:gridCol>
                <a:gridCol w="1194116">
                  <a:extLst>
                    <a:ext uri="{9D8B030D-6E8A-4147-A177-3AD203B41FA5}">
                      <a16:colId xmlns:a16="http://schemas.microsoft.com/office/drawing/2014/main" val="1886786068"/>
                    </a:ext>
                  </a:extLst>
                </a:gridCol>
                <a:gridCol w="1358821">
                  <a:extLst>
                    <a:ext uri="{9D8B030D-6E8A-4147-A177-3AD203B41FA5}">
                      <a16:colId xmlns:a16="http://schemas.microsoft.com/office/drawing/2014/main" val="3198022083"/>
                    </a:ext>
                  </a:extLst>
                </a:gridCol>
                <a:gridCol w="700000">
                  <a:extLst>
                    <a:ext uri="{9D8B030D-6E8A-4147-A177-3AD203B41FA5}">
                      <a16:colId xmlns:a16="http://schemas.microsoft.com/office/drawing/2014/main" val="1074328619"/>
                    </a:ext>
                  </a:extLst>
                </a:gridCol>
              </a:tblGrid>
              <a:tr h="396757">
                <a:tc>
                  <a:txBody>
                    <a:bodyPr/>
                    <a:lstStyle/>
                    <a:p>
                      <a:pPr algn="l" fontAlgn="b"/>
                      <a:r>
                        <a:rPr lang="en-CA" sz="2300" u="none" strike="noStrike" dirty="0">
                          <a:effectLst/>
                        </a:rPr>
                        <a:t>Symbol</a:t>
                      </a:r>
                      <a:endParaRPr lang="en-CA" sz="23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logFC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AveExpr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t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P.Value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adj.P.Val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B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47907204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DKFZp586I1420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0.36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6.69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8.33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1.21E-11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5.89E-07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16.02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32588489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TRIM24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0.56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8.70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7.76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1.17E-10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2.86E-06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13.91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698039439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SIAE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6.30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7.60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2.23E-10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13.31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39743246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TUBA1A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-0.55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10.25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-7.56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2.60E-10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13.17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470212575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MPHOSPH1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0.30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6.28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7.51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3.21E-10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12.97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779309167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PPIG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6.85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7.27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8.15E-10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5.77E-06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490720202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HSP90B1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0.58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11.29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7.27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8.29E-10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5.77E-06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740829878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ENG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0.92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10.66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1.73E-09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11.40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532838440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ERCC5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8.14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1.95E-09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11.29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441271447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ZNF33B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1.98E-09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</a:rPr>
                        <a:t>11.28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140111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203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3A10C6-666F-E94F-BC98-A595A35B7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1663" y="320636"/>
            <a:ext cx="5181600" cy="3291456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956BBF9-9EE3-C540-9F6E-17B91A0B3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1663" y="3612093"/>
            <a:ext cx="5181600" cy="3215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5E336-05E4-C547-A4C2-850EFABA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tail of two p-values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8036B-9122-554D-8749-8D0A7A4C2516}"/>
              </a:ext>
            </a:extLst>
          </p:cNvPr>
          <p:cNvCxnSpPr>
            <a:cxnSpLocks/>
          </p:cNvCxnSpPr>
          <p:nvPr/>
        </p:nvCxnSpPr>
        <p:spPr>
          <a:xfrm>
            <a:off x="7614793" y="365124"/>
            <a:ext cx="0" cy="264382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5D6B2C-C2A5-D14A-9AA6-A68C63E1FE4E}"/>
              </a:ext>
            </a:extLst>
          </p:cNvPr>
          <p:cNvCxnSpPr>
            <a:cxnSpLocks/>
          </p:cNvCxnSpPr>
          <p:nvPr/>
        </p:nvCxnSpPr>
        <p:spPr>
          <a:xfrm>
            <a:off x="7613768" y="4102549"/>
            <a:ext cx="0" cy="223503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60119A04-66CD-7445-B0DE-C928432616C7}"/>
              </a:ext>
            </a:extLst>
          </p:cNvPr>
          <p:cNvSpPr txBox="1">
            <a:spLocks/>
          </p:cNvSpPr>
          <p:nvPr/>
        </p:nvSpPr>
        <p:spPr>
          <a:xfrm>
            <a:off x="623880" y="181706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Adjusting can be as simple as dividing</a:t>
            </a:r>
          </a:p>
          <a:p>
            <a:r>
              <a:rPr lang="en-US" dirty="0"/>
              <a:t>0.05/20,000 = 2.5 x 10</a:t>
            </a:r>
            <a:r>
              <a:rPr lang="en-US" sz="3100" baseline="30000" dirty="0"/>
              <a:t>-6</a:t>
            </a:r>
            <a:r>
              <a:rPr lang="en-US" sz="3100" dirty="0"/>
              <a:t>, new threshold</a:t>
            </a:r>
          </a:p>
          <a:p>
            <a:r>
              <a:rPr lang="en-US" sz="3100" dirty="0"/>
              <a:t>But we generally apply other methods like</a:t>
            </a:r>
          </a:p>
          <a:p>
            <a:r>
              <a:rPr lang="en-US" sz="3100" dirty="0"/>
              <a:t>FDR, </a:t>
            </a:r>
            <a:r>
              <a:rPr lang="en-US" sz="3100" dirty="0" err="1"/>
              <a:t>Bonferoni</a:t>
            </a:r>
            <a:r>
              <a:rPr lang="en-US" sz="3100" dirty="0"/>
              <a:t>, Holm</a:t>
            </a:r>
          </a:p>
          <a:p>
            <a:r>
              <a:rPr lang="en-US" sz="3100" dirty="0"/>
              <a:t>These will give different results</a:t>
            </a:r>
          </a:p>
          <a:p>
            <a:r>
              <a:rPr lang="en-US" sz="3100" dirty="0"/>
              <a:t>Considered conservative or liberal</a:t>
            </a:r>
          </a:p>
        </p:txBody>
      </p:sp>
    </p:spTree>
    <p:extLst>
      <p:ext uri="{BB962C8B-B14F-4D97-AF65-F5344CB8AC3E}">
        <p14:creationId xmlns:p14="http://schemas.microsoft.com/office/powerpoint/2010/main" val="286819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147469" cy="5052452"/>
          </a:xfrm>
        </p:spPr>
        <p:txBody>
          <a:bodyPr>
            <a:normAutofit/>
          </a:bodyPr>
          <a:lstStyle/>
          <a:p>
            <a:r>
              <a:rPr lang="en-US" dirty="0"/>
              <a:t>Genes can be grouped in to sets</a:t>
            </a:r>
          </a:p>
          <a:p>
            <a:r>
              <a:rPr lang="en-US" dirty="0"/>
              <a:t>The Gene Ontology</a:t>
            </a:r>
          </a:p>
          <a:p>
            <a:pPr lvl="1"/>
            <a:r>
              <a:rPr lang="en-US" dirty="0"/>
              <a:t>Molecular Function</a:t>
            </a:r>
          </a:p>
          <a:p>
            <a:pPr lvl="2"/>
            <a:r>
              <a:rPr lang="en-US" dirty="0"/>
              <a:t>Transcription factors, kinases</a:t>
            </a:r>
          </a:p>
          <a:p>
            <a:pPr lvl="1"/>
            <a:r>
              <a:rPr lang="en-US" dirty="0"/>
              <a:t>Biological process</a:t>
            </a:r>
          </a:p>
          <a:p>
            <a:pPr lvl="2"/>
            <a:r>
              <a:rPr lang="en-US" dirty="0"/>
              <a:t>Involved in spleen development, apoptosis</a:t>
            </a:r>
          </a:p>
          <a:p>
            <a:pPr lvl="1"/>
            <a:r>
              <a:rPr lang="en-US" dirty="0"/>
              <a:t>Cellular Component</a:t>
            </a:r>
          </a:p>
          <a:p>
            <a:pPr lvl="2"/>
            <a:r>
              <a:rPr lang="en-US" dirty="0"/>
              <a:t>Nuclear or mitochondrial localized</a:t>
            </a:r>
          </a:p>
          <a:p>
            <a:r>
              <a:rPr lang="en-US" dirty="0"/>
              <a:t>Genes can be in more than one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836832" y="22456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8167365" y="275017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/>
          <p:cNvSpPr/>
          <p:nvPr/>
        </p:nvSpPr>
        <p:spPr>
          <a:xfrm>
            <a:off x="8593577" y="23326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89232" y="23980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8771709" y="2040533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8745977" y="24850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81015" y="30076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8924109" y="2192933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/>
        </p:nvSpPr>
        <p:spPr>
          <a:xfrm>
            <a:off x="8898377" y="26374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94032" y="27028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7484555" y="226438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9050777" y="27898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898378" y="199319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7636955" y="241678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7584584" y="282043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50778" y="214559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8599559" y="3090274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gular Pentagon 20"/>
          <p:cNvSpPr/>
          <p:nvPr/>
        </p:nvSpPr>
        <p:spPr>
          <a:xfrm>
            <a:off x="7736984" y="297283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38460" y="229918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8768992" y="280371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/>
          <p:cNvSpPr/>
          <p:nvPr/>
        </p:nvSpPr>
        <p:spPr>
          <a:xfrm>
            <a:off x="9195204" y="2386170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210562" y="1775893"/>
            <a:ext cx="2565975" cy="18789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28473" y="3654856"/>
            <a:ext cx="34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differential expressed genes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7558489" y="448618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7558489" y="510984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58490" y="561353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10072" y="4396695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apoptosis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10073" y="5024201"/>
            <a:ext cx="20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10073" y="552890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kinase</a:t>
            </a:r>
          </a:p>
        </p:txBody>
      </p:sp>
    </p:spTree>
    <p:extLst>
      <p:ext uri="{BB962C8B-B14F-4D97-AF65-F5344CB8AC3E}">
        <p14:creationId xmlns:p14="http://schemas.microsoft.com/office/powerpoint/2010/main" val="35591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sets and 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Overrepresentation analysis</a:t>
            </a:r>
          </a:p>
          <a:p>
            <a:pPr lvl="1"/>
            <a:r>
              <a:rPr lang="en-US" dirty="0"/>
              <a:t>Test for enrichment is a select set or group of genes</a:t>
            </a:r>
          </a:p>
          <a:p>
            <a:pPr lvl="1"/>
            <a:r>
              <a:rPr lang="en-US" dirty="0"/>
              <a:t>Possible bias, selection of genes of interest</a:t>
            </a:r>
          </a:p>
          <a:p>
            <a:pPr lvl="1"/>
            <a:r>
              <a:rPr lang="en-US" dirty="0"/>
              <a:t>Arbitrary setting of thresholds, fold change and p-values</a:t>
            </a:r>
          </a:p>
          <a:p>
            <a:r>
              <a:rPr lang="en-US" dirty="0"/>
              <a:t>Gene set enrichment</a:t>
            </a:r>
          </a:p>
          <a:p>
            <a:pPr lvl="1"/>
            <a:r>
              <a:rPr lang="en-US" dirty="0"/>
              <a:t>Test genes collectively as a set with common annotation</a:t>
            </a:r>
          </a:p>
          <a:p>
            <a:pPr lvl="1"/>
            <a:r>
              <a:rPr lang="en-US" dirty="0"/>
              <a:t>Individually they may not be enriched (not statistically significant), group statistic</a:t>
            </a:r>
          </a:p>
          <a:p>
            <a:pPr lvl="1"/>
            <a:r>
              <a:rPr lang="en-US" dirty="0"/>
              <a:t>Advantage, uses all the data, no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is regulated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1600201"/>
            <a:ext cx="5235409" cy="4525963"/>
          </a:xfrm>
        </p:spPr>
        <p:txBody>
          <a:bodyPr/>
          <a:lstStyle/>
          <a:p>
            <a:r>
              <a:rPr lang="en-US" dirty="0"/>
              <a:t>Different regions of the genome</a:t>
            </a:r>
          </a:p>
          <a:p>
            <a:r>
              <a:rPr lang="en-US" dirty="0"/>
              <a:t>Co-ordinate expression</a:t>
            </a:r>
          </a:p>
          <a:p>
            <a:r>
              <a:rPr lang="en-US" dirty="0"/>
              <a:t>Activators, repressors</a:t>
            </a:r>
          </a:p>
          <a:p>
            <a:r>
              <a:rPr lang="en-US" dirty="0"/>
              <a:t>Enhancers, promoter</a:t>
            </a:r>
          </a:p>
        </p:txBody>
      </p:sp>
      <p:sp>
        <p:nvSpPr>
          <p:cNvPr id="4" name="TextShape 3"/>
          <p:cNvSpPr txBox="1"/>
          <p:nvPr/>
        </p:nvSpPr>
        <p:spPr>
          <a:xfrm>
            <a:off x="6389316" y="6322690"/>
            <a:ext cx="4287601" cy="5353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i="1" dirty="0">
                <a:latin typeface="Arial"/>
              </a:rPr>
              <a:t>Wyeth W. Wasserman &amp; </a:t>
            </a:r>
            <a:r>
              <a:rPr lang="en-CA" sz="1400" i="1" dirty="0" err="1">
                <a:latin typeface="Arial"/>
              </a:rPr>
              <a:t>Albin</a:t>
            </a:r>
            <a:r>
              <a:rPr lang="en-CA" sz="1400" i="1" dirty="0">
                <a:latin typeface="Arial"/>
              </a:rPr>
              <a:t> </a:t>
            </a:r>
            <a:r>
              <a:rPr lang="en-CA" sz="1400" i="1" dirty="0" err="1">
                <a:latin typeface="Arial"/>
              </a:rPr>
              <a:t>Sandelin</a:t>
            </a:r>
            <a:endParaRPr sz="1400" dirty="0"/>
          </a:p>
          <a:p>
            <a:r>
              <a:rPr lang="en-CA" sz="1400" i="1" dirty="0">
                <a:latin typeface="Arial"/>
              </a:rPr>
              <a:t>Nature Reviews Genetics 5, 276-287 (2004)</a:t>
            </a:r>
            <a:endParaRPr sz="1400" dirty="0"/>
          </a:p>
        </p:txBody>
      </p:sp>
      <p:pic>
        <p:nvPicPr>
          <p:cNvPr id="5" name="Content Placeholder 8"/>
          <p:cNvPicPr>
            <a:picLocks/>
          </p:cNvPicPr>
          <p:nvPr/>
        </p:nvPicPr>
        <p:blipFill rotWithShape="1">
          <a:blip r:embed="rId2"/>
          <a:srcRect t="3299" b="11595"/>
          <a:stretch/>
        </p:blipFill>
        <p:spPr>
          <a:xfrm>
            <a:off x="6073609" y="1600201"/>
            <a:ext cx="5500373" cy="43924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over-representation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670963"/>
          </a:xfrm>
        </p:spPr>
        <p:txBody>
          <a:bodyPr/>
          <a:lstStyle/>
          <a:p>
            <a:r>
              <a:rPr lang="en-US" dirty="0"/>
              <a:t>Of the genes differentially expressed are there more than expected, based on a random sample/draw?</a:t>
            </a:r>
          </a:p>
          <a:p>
            <a:pPr lvl="1"/>
            <a:r>
              <a:rPr lang="en-US" dirty="0"/>
              <a:t>Governed by the </a:t>
            </a:r>
            <a:r>
              <a:rPr lang="en-US" dirty="0" err="1"/>
              <a:t>hypergeometic</a:t>
            </a:r>
            <a:r>
              <a:rPr lang="en-US" dirty="0"/>
              <a:t> and binomial probabilities</a:t>
            </a:r>
          </a:p>
        </p:txBody>
      </p:sp>
      <p:sp>
        <p:nvSpPr>
          <p:cNvPr id="5" name="Diamond 4"/>
          <p:cNvSpPr/>
          <p:nvPr/>
        </p:nvSpPr>
        <p:spPr>
          <a:xfrm>
            <a:off x="2585183" y="527153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/>
          <p:cNvSpPr/>
          <p:nvPr/>
        </p:nvSpPr>
        <p:spPr>
          <a:xfrm>
            <a:off x="3011395" y="48539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7051" y="49193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3189528" y="45618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98832" y="5528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3341928" y="47142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902373" y="47857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2054773" y="49381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2002403" y="53418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3017377" y="56116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gular Pentagon 20"/>
          <p:cNvSpPr/>
          <p:nvPr/>
        </p:nvSpPr>
        <p:spPr>
          <a:xfrm>
            <a:off x="2154803" y="54942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56278" y="4820545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3186809" y="5325082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9735" y="4297259"/>
            <a:ext cx="2565975" cy="1878963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46290" y="6176221"/>
            <a:ext cx="2395815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the differential expressed genes</a:t>
            </a:r>
          </a:p>
        </p:txBody>
      </p:sp>
      <p:sp>
        <p:nvSpPr>
          <p:cNvPr id="27" name="Oval 26"/>
          <p:cNvSpPr/>
          <p:nvPr/>
        </p:nvSpPr>
        <p:spPr>
          <a:xfrm>
            <a:off x="4920836" y="4766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5251368" y="527153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gular Pentagon 28"/>
          <p:cNvSpPr/>
          <p:nvPr/>
        </p:nvSpPr>
        <p:spPr>
          <a:xfrm>
            <a:off x="5677580" y="48539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73236" y="49193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855713" y="45618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gular Pentagon 31"/>
          <p:cNvSpPr/>
          <p:nvPr/>
        </p:nvSpPr>
        <p:spPr>
          <a:xfrm>
            <a:off x="5829980" y="50063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465018" y="5528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>
            <a:off x="6008113" y="47142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/>
          <p:cNvSpPr/>
          <p:nvPr/>
        </p:nvSpPr>
        <p:spPr>
          <a:xfrm>
            <a:off x="5982380" y="51587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378036" y="52241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4568557" y="47857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/>
          <p:cNvSpPr/>
          <p:nvPr/>
        </p:nvSpPr>
        <p:spPr>
          <a:xfrm>
            <a:off x="6134780" y="53111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982380" y="451456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/>
          <p:cNvSpPr/>
          <p:nvPr/>
        </p:nvSpPr>
        <p:spPr>
          <a:xfrm>
            <a:off x="4668587" y="53418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34780" y="466696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/>
          <p:cNvSpPr/>
          <p:nvPr/>
        </p:nvSpPr>
        <p:spPr>
          <a:xfrm>
            <a:off x="4820987" y="54942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22463" y="4820545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/>
          <p:cNvSpPr/>
          <p:nvPr/>
        </p:nvSpPr>
        <p:spPr>
          <a:xfrm>
            <a:off x="6279207" y="4907534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/>
          <p:cNvSpPr/>
          <p:nvPr/>
        </p:nvSpPr>
        <p:spPr>
          <a:xfrm>
            <a:off x="4826969" y="43745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/>
          <p:cNvSpPr/>
          <p:nvPr/>
        </p:nvSpPr>
        <p:spPr>
          <a:xfrm>
            <a:off x="4979369" y="45269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/>
          <p:cNvSpPr/>
          <p:nvPr/>
        </p:nvSpPr>
        <p:spPr>
          <a:xfrm>
            <a:off x="5131769" y="46793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/>
          <p:cNvSpPr/>
          <p:nvPr/>
        </p:nvSpPr>
        <p:spPr>
          <a:xfrm>
            <a:off x="5284169" y="48317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5002384" y="4845627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/>
          <p:cNvSpPr/>
          <p:nvPr/>
        </p:nvSpPr>
        <p:spPr>
          <a:xfrm>
            <a:off x="5428596" y="442807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/>
          <p:cNvSpPr/>
          <p:nvPr/>
        </p:nvSpPr>
        <p:spPr>
          <a:xfrm>
            <a:off x="5275108" y="569410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gular Pentagon 54"/>
          <p:cNvSpPr/>
          <p:nvPr/>
        </p:nvSpPr>
        <p:spPr>
          <a:xfrm>
            <a:off x="5427508" y="584650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80779" y="4175472"/>
            <a:ext cx="5527535" cy="2153149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002383" y="6328621"/>
            <a:ext cx="13930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All the genes</a:t>
            </a:r>
          </a:p>
        </p:txBody>
      </p:sp>
      <p:sp>
        <p:nvSpPr>
          <p:cNvPr id="59" name="Diamond 58"/>
          <p:cNvSpPr/>
          <p:nvPr/>
        </p:nvSpPr>
        <p:spPr>
          <a:xfrm>
            <a:off x="3169777" y="57640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2611821" y="4610757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amond 60"/>
          <p:cNvSpPr/>
          <p:nvPr/>
        </p:nvSpPr>
        <p:spPr>
          <a:xfrm>
            <a:off x="3468596" y="5646602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3765241" y="52154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568558" y="52426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/>
          <p:cNvSpPr/>
          <p:nvPr/>
        </p:nvSpPr>
        <p:spPr>
          <a:xfrm>
            <a:off x="4899089" y="574714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gular Pentagon 64"/>
          <p:cNvSpPr/>
          <p:nvPr/>
        </p:nvSpPr>
        <p:spPr>
          <a:xfrm>
            <a:off x="5325303" y="53295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20958" y="53950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5503435" y="5037509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gular Pentagon 67"/>
          <p:cNvSpPr/>
          <p:nvPr/>
        </p:nvSpPr>
        <p:spPr>
          <a:xfrm>
            <a:off x="5477703" y="54819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iamond 68"/>
          <p:cNvSpPr/>
          <p:nvPr/>
        </p:nvSpPr>
        <p:spPr>
          <a:xfrm>
            <a:off x="5655835" y="5189909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gular Pentagon 69"/>
          <p:cNvSpPr/>
          <p:nvPr/>
        </p:nvSpPr>
        <p:spPr>
          <a:xfrm>
            <a:off x="5630103" y="56343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025758" y="56998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630103" y="4990172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782503" y="5142572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170184" y="5296157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gular Pentagon 74"/>
          <p:cNvSpPr/>
          <p:nvPr/>
        </p:nvSpPr>
        <p:spPr>
          <a:xfrm>
            <a:off x="5926929" y="5383146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gular Pentagon 75"/>
          <p:cNvSpPr/>
          <p:nvPr/>
        </p:nvSpPr>
        <p:spPr>
          <a:xfrm>
            <a:off x="4474691" y="48501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gular Pentagon 76"/>
          <p:cNvSpPr/>
          <p:nvPr/>
        </p:nvSpPr>
        <p:spPr>
          <a:xfrm>
            <a:off x="4627091" y="50025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gular Pentagon 77"/>
          <p:cNvSpPr/>
          <p:nvPr/>
        </p:nvSpPr>
        <p:spPr>
          <a:xfrm>
            <a:off x="4779491" y="51549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gular Pentagon 78"/>
          <p:cNvSpPr/>
          <p:nvPr/>
        </p:nvSpPr>
        <p:spPr>
          <a:xfrm>
            <a:off x="4931891" y="53073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4650105" y="53212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gular Pentagon 80"/>
          <p:cNvSpPr/>
          <p:nvPr/>
        </p:nvSpPr>
        <p:spPr>
          <a:xfrm>
            <a:off x="5076319" y="4903690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iamond 81"/>
          <p:cNvSpPr/>
          <p:nvPr/>
        </p:nvSpPr>
        <p:spPr>
          <a:xfrm>
            <a:off x="5467193" y="564140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5619593" y="579380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593862" y="5594068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746262" y="5746468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795416" y="4428080"/>
            <a:ext cx="2044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more or fewer genes of one group than could be predicted by random?</a:t>
            </a:r>
          </a:p>
        </p:txBody>
      </p:sp>
    </p:spTree>
    <p:extLst>
      <p:ext uri="{BB962C8B-B14F-4D97-AF65-F5344CB8AC3E}">
        <p14:creationId xmlns:p14="http://schemas.microsoft.com/office/powerpoint/2010/main" val="1779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7BBC-306F-924D-BA06-D14ECD7C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C6CA-4923-8D4E-BB13-A17141BF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3995059" cy="4525963"/>
          </a:xfrm>
        </p:spPr>
        <p:txBody>
          <a:bodyPr/>
          <a:lstStyle/>
          <a:p>
            <a:r>
              <a:rPr lang="en-US" dirty="0"/>
              <a:t>Mouse mine is a good resource</a:t>
            </a:r>
          </a:p>
          <a:p>
            <a:r>
              <a:rPr lang="en-US" dirty="0"/>
              <a:t>Add a list of selected genes</a:t>
            </a:r>
          </a:p>
          <a:p>
            <a:r>
              <a:rPr lang="en-US" dirty="0"/>
              <a:t>For example increased after treatment with a drug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02B2-3CBA-E843-B09B-DC156D62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259" y="1915824"/>
            <a:ext cx="4571999" cy="31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5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D0E-864D-2642-97BA-0FDE6B41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0FAB-78E5-1946-801D-BEC7B32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7445A-5B6B-4347-9E60-7AD3AF11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3" y="1600199"/>
            <a:ext cx="3725103" cy="452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DA760-4656-F542-98FF-76D908F45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97" y="1600200"/>
            <a:ext cx="36870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1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camera() function in the </a:t>
            </a:r>
            <a:r>
              <a:rPr lang="en-US" dirty="0" err="1"/>
              <a:t>limma</a:t>
            </a:r>
            <a:r>
              <a:rPr lang="en-US" dirty="0"/>
              <a:t> library</a:t>
            </a:r>
          </a:p>
          <a:p>
            <a:r>
              <a:rPr lang="en-US" dirty="0"/>
              <a:t>Rank genes in order of expression difference</a:t>
            </a:r>
          </a:p>
          <a:p>
            <a:r>
              <a:rPr lang="en-US" dirty="0"/>
              <a:t>Test is on the distribution of the genes in the set</a:t>
            </a:r>
          </a:p>
          <a:p>
            <a:r>
              <a:rPr lang="en-US" dirty="0"/>
              <a:t>Are the genes mostly higher or lower than expected?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0" y="1600203"/>
          <a:ext cx="4114800" cy="4525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Fold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NGF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XCD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21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Table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4677491"/>
            <a:ext cx="10715740" cy="20079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Important to read the enriched terms and consider the meaning, 1000’s of members to fewer than 10</a:t>
            </a:r>
          </a:p>
          <a:p>
            <a:r>
              <a:rPr lang="en-US" dirty="0"/>
              <a:t>How specific is the term?</a:t>
            </a:r>
          </a:p>
          <a:p>
            <a:r>
              <a:rPr lang="en-US" dirty="0"/>
              <a:t>Is “response to hormone” meaningful? </a:t>
            </a:r>
          </a:p>
          <a:p>
            <a:r>
              <a:rPr lang="en-US" dirty="0"/>
              <a:t>“regulation of amine transport” binding?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C079F5-2D38-5549-B3DB-F8E6E210CBEF}"/>
              </a:ext>
            </a:extLst>
          </p:cNvPr>
          <p:cNvGrpSpPr/>
          <p:nvPr/>
        </p:nvGrpSpPr>
        <p:grpSpPr>
          <a:xfrm>
            <a:off x="400026" y="1185838"/>
            <a:ext cx="11391949" cy="3438348"/>
            <a:chOff x="-4598929" y="205979"/>
            <a:chExt cx="15652901" cy="472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FFF89-AE50-E24C-B67C-DCCBC559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57"/>
            <a:stretch/>
          </p:blipFill>
          <p:spPr>
            <a:xfrm>
              <a:off x="3073705" y="205979"/>
              <a:ext cx="7980267" cy="472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119CBD-451F-0547-B756-0636C5573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86"/>
            <a:stretch/>
          </p:blipFill>
          <p:spPr>
            <a:xfrm>
              <a:off x="-4598929" y="279223"/>
              <a:ext cx="7826872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61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enrichment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" r="-553"/>
          <a:stretch/>
        </p:blipFill>
        <p:spPr>
          <a:xfrm>
            <a:off x="6590811" y="2422261"/>
            <a:ext cx="5601189" cy="387938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7DF0-10C4-4C40-88DB-96552867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3" y="2422261"/>
            <a:ext cx="5737117" cy="360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D7149-7B43-B545-9073-15D64AE31764}"/>
              </a:ext>
            </a:extLst>
          </p:cNvPr>
          <p:cNvSpPr txBox="1"/>
          <p:nvPr/>
        </p:nvSpPr>
        <p:spPr>
          <a:xfrm>
            <a:off x="851972" y="1417640"/>
            <a:ext cx="4583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Barcode plot in 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B9FF1-BA13-3C46-8B8F-369EB990B7A8}"/>
              </a:ext>
            </a:extLst>
          </p:cNvPr>
          <p:cNvSpPr txBox="1"/>
          <p:nvPr/>
        </p:nvSpPr>
        <p:spPr>
          <a:xfrm>
            <a:off x="7667741" y="1417640"/>
            <a:ext cx="35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Enrichment plot from GSEA</a:t>
            </a:r>
          </a:p>
        </p:txBody>
      </p:sp>
    </p:spTree>
    <p:extLst>
      <p:ext uri="{BB962C8B-B14F-4D97-AF65-F5344CB8AC3E}">
        <p14:creationId xmlns:p14="http://schemas.microsoft.com/office/powerpoint/2010/main" val="272946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gene expression techniques geared toward each situation/question/hypothesis</a:t>
            </a:r>
          </a:p>
          <a:p>
            <a:r>
              <a:rPr lang="en-US" dirty="0"/>
              <a:t>Assay of the RNA in cells/tissues</a:t>
            </a:r>
          </a:p>
          <a:p>
            <a:r>
              <a:rPr lang="en-US" dirty="0"/>
              <a:t>Avoid or track and correct for batches</a:t>
            </a:r>
          </a:p>
          <a:p>
            <a:r>
              <a:rPr lang="en-US" dirty="0"/>
              <a:t>Adjust for possible confounding variables</a:t>
            </a:r>
          </a:p>
          <a:p>
            <a:r>
              <a:rPr lang="en-US" dirty="0"/>
              <a:t>Adjust the p-value</a:t>
            </a:r>
          </a:p>
          <a:p>
            <a:r>
              <a:rPr lang="en-US" dirty="0"/>
              <a:t>Genome wide techniques are for assessing sets of genes</a:t>
            </a:r>
          </a:p>
        </p:txBody>
      </p:sp>
    </p:spTree>
    <p:extLst>
      <p:ext uri="{BB962C8B-B14F-4D97-AF65-F5344CB8AC3E}">
        <p14:creationId xmlns:p14="http://schemas.microsoft.com/office/powerpoint/2010/main" val="2359115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5242C-7DBB-9E87-DB9D-D4A684BB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100"/>
              <a:t>Pregnancy development and adaptations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7DC0A-C14F-FB21-13D9-9D868E33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PSL374</a:t>
            </a:r>
          </a:p>
          <a:p>
            <a:pPr algn="l"/>
            <a:r>
              <a:rPr lang="en-US" dirty="0"/>
              <a:t>Brian Cox, PhD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25B0D-CFB2-B697-E364-75E9FFF43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" r="2007" b="2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AC20-C10B-374E-8CCB-5C02F0BC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More than making babies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7678-C1E6-684C-8D1C-59DAC6C3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Connects </a:t>
            </a:r>
          </a:p>
          <a:p>
            <a:pPr lvl="1"/>
            <a:r>
              <a:rPr lang="en-US" sz="1600" dirty="0"/>
              <a:t>Development</a:t>
            </a:r>
          </a:p>
          <a:p>
            <a:pPr lvl="1"/>
            <a:r>
              <a:rPr lang="en-US" sz="1600" dirty="0"/>
              <a:t>Metabolism</a:t>
            </a:r>
          </a:p>
          <a:p>
            <a:pPr lvl="1"/>
            <a:r>
              <a:rPr lang="en-US" sz="1600" dirty="0"/>
              <a:t>Cardiovascular</a:t>
            </a:r>
          </a:p>
          <a:p>
            <a:pPr lvl="1"/>
            <a:r>
              <a:rPr lang="en-US" sz="1600" dirty="0"/>
              <a:t>Skeletal, muscular</a:t>
            </a:r>
          </a:p>
          <a:p>
            <a:r>
              <a:rPr lang="en-US" sz="2000" dirty="0"/>
              <a:t>In females</a:t>
            </a:r>
          </a:p>
          <a:p>
            <a:pPr lvl="1"/>
            <a:r>
              <a:rPr lang="en-US" sz="1600" dirty="0"/>
              <a:t>Regulation of being pregnant</a:t>
            </a:r>
          </a:p>
          <a:p>
            <a:pPr lvl="1"/>
            <a:r>
              <a:rPr lang="en-US" sz="1600" dirty="0"/>
              <a:t>Placenta</a:t>
            </a:r>
          </a:p>
        </p:txBody>
      </p:sp>
      <p:pic>
        <p:nvPicPr>
          <p:cNvPr id="4098" name="Picture 2" descr="Reproductive Health">
            <a:extLst>
              <a:ext uri="{FF2B5EF4-FFF2-40B4-BE49-F238E27FC236}">
                <a16:creationId xmlns:a16="http://schemas.microsoft.com/office/drawing/2014/main" id="{6C2DD6C9-06A6-EA4A-83DE-20AC0155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944403"/>
            <a:ext cx="6019331" cy="49659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8BEC-AC70-D545-8380-47726856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Female reproductive syndromes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D5FCE-B0A7-054B-8AD8-20A2ABD05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276" y="4617108"/>
            <a:ext cx="5181600" cy="20989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Polycystic ovarian syndrome</a:t>
            </a:r>
          </a:p>
          <a:p>
            <a:r>
              <a:rPr lang="en-US" dirty="0"/>
              <a:t>8% of reproductive age females</a:t>
            </a:r>
          </a:p>
          <a:p>
            <a:r>
              <a:rPr lang="en-US" dirty="0"/>
              <a:t>High risk for </a:t>
            </a:r>
            <a:r>
              <a:rPr lang="en-CA" dirty="0"/>
              <a:t>cardiovascular disease (CVD), diabetes, and metabolic syndrome</a:t>
            </a:r>
          </a:p>
          <a:p>
            <a:r>
              <a:rPr lang="en-CA" dirty="0"/>
              <a:t>Infertility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F4830-1172-7647-972D-F096CB18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2125" y="4617107"/>
            <a:ext cx="5181600" cy="20989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Endometriosis</a:t>
            </a:r>
          </a:p>
          <a:p>
            <a:r>
              <a:rPr lang="en-US" dirty="0"/>
              <a:t>10% of reproductive age females</a:t>
            </a:r>
          </a:p>
          <a:p>
            <a:r>
              <a:rPr lang="en-US" dirty="0"/>
              <a:t>Symptomatic, </a:t>
            </a:r>
          </a:p>
          <a:p>
            <a:pPr lvl="1"/>
            <a:r>
              <a:rPr lang="en-CA" dirty="0"/>
              <a:t>Pelvic pain, and intense dysmenorrhea–painful menstruation</a:t>
            </a:r>
          </a:p>
          <a:p>
            <a:r>
              <a:rPr lang="en-CA" dirty="0"/>
              <a:t>Asymptomatic, </a:t>
            </a:r>
          </a:p>
          <a:p>
            <a:pPr lvl="1"/>
            <a:r>
              <a:rPr lang="en-CA" dirty="0"/>
              <a:t>Damage and dysfunction of surrounding organs</a:t>
            </a:r>
          </a:p>
          <a:p>
            <a:endParaRPr lang="en-US" dirty="0"/>
          </a:p>
        </p:txBody>
      </p:sp>
      <p:pic>
        <p:nvPicPr>
          <p:cNvPr id="5122" name="Picture 2" descr="Polycystic ovary syndrome (PCOS) - Symptoms and causes - Mayo Clinic">
            <a:extLst>
              <a:ext uri="{FF2B5EF4-FFF2-40B4-BE49-F238E27FC236}">
                <a16:creationId xmlns:a16="http://schemas.microsoft.com/office/drawing/2014/main" id="{F4DFF612-6B48-8E40-9A24-451DB974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9" y="1667531"/>
            <a:ext cx="4234793" cy="25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92960-0462-F546-AC16-EE470BA5D1B3}"/>
              </a:ext>
            </a:extLst>
          </p:cNvPr>
          <p:cNvGrpSpPr/>
          <p:nvPr/>
        </p:nvGrpSpPr>
        <p:grpSpPr>
          <a:xfrm>
            <a:off x="5821143" y="1421346"/>
            <a:ext cx="5251670" cy="3147489"/>
            <a:chOff x="5821143" y="1421346"/>
            <a:chExt cx="5251670" cy="3147489"/>
          </a:xfrm>
        </p:grpSpPr>
        <p:pic>
          <p:nvPicPr>
            <p:cNvPr id="5124" name="Picture 4" descr="MWL13 Endometriosis + Polycystic ovary syndrome (PCOS) Flashcards | Quizlet">
              <a:extLst>
                <a:ext uri="{FF2B5EF4-FFF2-40B4-BE49-F238E27FC236}">
                  <a16:creationId xmlns:a16="http://schemas.microsoft.com/office/drawing/2014/main" id="{E979E229-24DD-4040-9130-DCDE9B2AC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5" r="6422"/>
            <a:stretch/>
          </p:blipFill>
          <p:spPr bwMode="auto">
            <a:xfrm>
              <a:off x="5821143" y="1478495"/>
              <a:ext cx="5181600" cy="309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EC4739-F5F8-BB44-B292-FB822E2CC356}"/>
                </a:ext>
              </a:extLst>
            </p:cNvPr>
            <p:cNvSpPr/>
            <p:nvPr/>
          </p:nvSpPr>
          <p:spPr>
            <a:xfrm>
              <a:off x="10044113" y="1421346"/>
              <a:ext cx="1028700" cy="39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Transcriptome, the transcribed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521" y="1600201"/>
            <a:ext cx="8896830" cy="2207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case of gene expression we are looking only at the transcribed regions (exons)</a:t>
            </a:r>
          </a:p>
          <a:p>
            <a:pPr lvl="1"/>
            <a:r>
              <a:rPr lang="en-US" dirty="0"/>
              <a:t>Total of all expressed RNA is the transcriptome</a:t>
            </a:r>
          </a:p>
          <a:p>
            <a:pPr lvl="1"/>
            <a:r>
              <a:rPr lang="en-US" dirty="0"/>
              <a:t>Transcribed but, spliced out are the introns</a:t>
            </a:r>
          </a:p>
          <a:p>
            <a:pPr lvl="1"/>
            <a:r>
              <a:rPr lang="en-US" dirty="0"/>
              <a:t>Introns can contain other used transcription products like small RNAs (microRNAs and </a:t>
            </a:r>
            <a:r>
              <a:rPr lang="en-US" dirty="0" err="1"/>
              <a:t>piwi</a:t>
            </a:r>
            <a:r>
              <a:rPr lang="en-US" dirty="0"/>
              <a:t> RNA)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976358" y="5335014"/>
            <a:ext cx="564077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42587" y="5222634"/>
            <a:ext cx="531306" cy="224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65040" y="5222634"/>
            <a:ext cx="605526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14138" y="5222634"/>
            <a:ext cx="632568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3257584" y="4930441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2160" y="4588447"/>
            <a:ext cx="50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36893" y="6085678"/>
            <a:ext cx="6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78282" y="4250545"/>
            <a:ext cx="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69100" y="5222634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73893" y="5211396"/>
            <a:ext cx="816693" cy="247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91511" y="60856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 UTR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90367" y="60838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 UTR</a:t>
            </a:r>
          </a:p>
        </p:txBody>
      </p:sp>
      <p:cxnSp>
        <p:nvCxnSpPr>
          <p:cNvPr id="30" name="Curved Connector 29"/>
          <p:cNvCxnSpPr>
            <a:stCxn id="26" idx="0"/>
            <a:endCxn id="24" idx="2"/>
          </p:cNvCxnSpPr>
          <p:nvPr/>
        </p:nvCxnSpPr>
        <p:spPr>
          <a:xfrm rot="16200000" flipV="1">
            <a:off x="3278098" y="5772156"/>
            <a:ext cx="627047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8" idx="0"/>
            <a:endCxn id="25" idx="2"/>
          </p:cNvCxnSpPr>
          <p:nvPr/>
        </p:nvCxnSpPr>
        <p:spPr>
          <a:xfrm rot="16200000" flipV="1">
            <a:off x="6573743" y="5767131"/>
            <a:ext cx="625233" cy="823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2" idx="1"/>
            <a:endCxn id="13" idx="2"/>
          </p:cNvCxnSpPr>
          <p:nvPr/>
        </p:nvCxnSpPr>
        <p:spPr>
          <a:xfrm rot="10800000">
            <a:off x="4030422" y="5458632"/>
            <a:ext cx="806470" cy="81171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22" idx="0"/>
            <a:endCxn id="11" idx="2"/>
          </p:cNvCxnSpPr>
          <p:nvPr/>
        </p:nvCxnSpPr>
        <p:spPr>
          <a:xfrm rot="5400000" flipH="1" flipV="1">
            <a:off x="4849449" y="5767326"/>
            <a:ext cx="627046" cy="966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22" idx="3"/>
            <a:endCxn id="10" idx="2"/>
          </p:cNvCxnSpPr>
          <p:nvPr/>
        </p:nvCxnSpPr>
        <p:spPr>
          <a:xfrm flipV="1">
            <a:off x="5479392" y="5447394"/>
            <a:ext cx="728849" cy="8229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23" idx="2"/>
          </p:cNvCxnSpPr>
          <p:nvPr/>
        </p:nvCxnSpPr>
        <p:spPr>
          <a:xfrm rot="5400000">
            <a:off x="4536887" y="4713761"/>
            <a:ext cx="715139" cy="52737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3" idx="2"/>
          </p:cNvCxnSpPr>
          <p:nvPr/>
        </p:nvCxnSpPr>
        <p:spPr>
          <a:xfrm rot="16200000" flipH="1">
            <a:off x="5121293" y="4656726"/>
            <a:ext cx="715137" cy="64143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63978" y="4227898"/>
            <a:ext cx="10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83897" y="4250546"/>
            <a:ext cx="25961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TSS – transcriptional start site</a:t>
            </a:r>
          </a:p>
          <a:p>
            <a:r>
              <a:rPr lang="en-US" dirty="0"/>
              <a:t>UTR – untranslated region, does not code for protein, but important for regulation of the RNA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65748" y="6085678"/>
            <a:ext cx="6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cxnSp>
        <p:nvCxnSpPr>
          <p:cNvPr id="56" name="Curved Connector 55"/>
          <p:cNvCxnSpPr>
            <a:stCxn id="50" idx="0"/>
          </p:cNvCxnSpPr>
          <p:nvPr/>
        </p:nvCxnSpPr>
        <p:spPr>
          <a:xfrm rot="5400000" flipH="1" flipV="1">
            <a:off x="2235353" y="5750659"/>
            <a:ext cx="670041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823081" y="5226245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5400000" flipH="1" flipV="1">
            <a:off x="2658964" y="4954386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6" idx="1"/>
            <a:endCxn id="27" idx="2"/>
          </p:cNvCxnSpPr>
          <p:nvPr/>
        </p:nvCxnSpPr>
        <p:spPr>
          <a:xfrm rot="10800000">
            <a:off x="2945600" y="5462243"/>
            <a:ext cx="245910" cy="80810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19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4" y="1700808"/>
            <a:ext cx="981913" cy="91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435" y="2660915"/>
            <a:ext cx="1061528" cy="706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55468">
            <a:off x="2682241" y="2131746"/>
            <a:ext cx="2441320" cy="1735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71738">
            <a:off x="489036" y="4273774"/>
            <a:ext cx="1773147" cy="1182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11691" y="5061182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</a:t>
            </a:r>
            <a:r>
              <a:rPr lang="en-US" sz="3200" baseline="-2500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1797" y="5061182"/>
            <a:ext cx="812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CO</a:t>
            </a:r>
            <a:r>
              <a:rPr lang="en-US" sz="3200" baseline="-25000"/>
              <a:t>2</a:t>
            </a:r>
          </a:p>
        </p:txBody>
      </p:sp>
      <p:cxnSp>
        <p:nvCxnSpPr>
          <p:cNvPr id="17" name="Curved Connector 16"/>
          <p:cNvCxnSpPr>
            <a:stCxn id="11" idx="0"/>
            <a:endCxn id="12" idx="0"/>
          </p:cNvCxnSpPr>
          <p:nvPr/>
        </p:nvCxnSpPr>
        <p:spPr>
          <a:xfrm rot="5400000" flipH="1" flipV="1">
            <a:off x="4144068" y="4527124"/>
            <a:ext cx="12700" cy="1068116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2"/>
            <a:endCxn id="11" idx="2"/>
          </p:cNvCxnSpPr>
          <p:nvPr/>
        </p:nvCxnSpPr>
        <p:spPr>
          <a:xfrm rot="5400000">
            <a:off x="4144068" y="5111899"/>
            <a:ext cx="12700" cy="1068116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Pregnancy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7">
            <a:alphaModFix amt="25000"/>
          </a:blip>
          <a:srcRect t="-879" b="-879"/>
          <a:stretch>
            <a:fillRect/>
          </a:stretch>
        </p:blipFill>
        <p:spPr>
          <a:xfrm>
            <a:off x="609600" y="1526960"/>
            <a:ext cx="4526293" cy="497438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00" y="2180861"/>
            <a:ext cx="5384800" cy="3394075"/>
          </a:xfrm>
        </p:spPr>
        <p:txBody>
          <a:bodyPr>
            <a:normAutofit lnSpcReduction="10000"/>
          </a:bodyPr>
          <a:lstStyle/>
          <a:p>
            <a:r>
              <a:rPr lang="en-US"/>
              <a:t>Immune response</a:t>
            </a:r>
          </a:p>
          <a:p>
            <a:r>
              <a:rPr lang="en-US"/>
              <a:t>Angiogenesis</a:t>
            </a:r>
          </a:p>
          <a:p>
            <a:r>
              <a:rPr lang="en-US"/>
              <a:t>Endocrine function</a:t>
            </a:r>
          </a:p>
          <a:p>
            <a:r>
              <a:rPr lang="en-US"/>
              <a:t>Transfer, nutrients/wastes</a:t>
            </a:r>
          </a:p>
          <a:p>
            <a:endParaRPr lang="en-US"/>
          </a:p>
          <a:p>
            <a:r>
              <a:rPr lang="en-US" i="1"/>
              <a:t>Must concurrently function and develop</a:t>
            </a:r>
          </a:p>
        </p:txBody>
      </p:sp>
      <p:pic>
        <p:nvPicPr>
          <p:cNvPr id="24" name="Content Placeholder 3"/>
          <p:cNvPicPr>
            <a:picLocks noChangeAspect="1"/>
          </p:cNvPicPr>
          <p:nvPr/>
        </p:nvPicPr>
        <p:blipFill>
          <a:blip r:embed="rId7">
            <a:alphaModFix/>
          </a:blip>
          <a:srcRect t="-879" b="-879"/>
          <a:stretch>
            <a:fillRect/>
          </a:stretch>
        </p:blipFill>
        <p:spPr>
          <a:xfrm>
            <a:off x="609600" y="1508787"/>
            <a:ext cx="4526293" cy="49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C70FD-77DE-FB43-9598-6C15644B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 development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8057B-D811-5546-ABFE-3C17743D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017"/>
            <a:ext cx="10515600" cy="4675946"/>
          </a:xfrm>
        </p:spPr>
        <p:txBody>
          <a:bodyPr/>
          <a:lstStyle/>
          <a:p>
            <a:r>
              <a:rPr lang="en-US" dirty="0"/>
              <a:t>Trophoblast forms the placenta </a:t>
            </a:r>
          </a:p>
          <a:p>
            <a:r>
              <a:rPr lang="en-US" dirty="0"/>
              <a:t>The first lineage to develop</a:t>
            </a:r>
          </a:p>
          <a:p>
            <a:r>
              <a:rPr lang="en-US" dirty="0"/>
              <a:t>Forms from an interaction of fetal and maternal tissue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he ethics of changing genes in the embryo | Eurostemcell">
            <a:extLst>
              <a:ext uri="{FF2B5EF4-FFF2-40B4-BE49-F238E27FC236}">
                <a16:creationId xmlns:a16="http://schemas.microsoft.com/office/drawing/2014/main" id="{C06148CE-2285-2E40-AF98-8F60366C2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4040"/>
            <a:ext cx="1290852" cy="13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is Image of a Human Placenta Looks Like the Tree of Life">
            <a:extLst>
              <a:ext uri="{FF2B5EF4-FFF2-40B4-BE49-F238E27FC236}">
                <a16:creationId xmlns:a16="http://schemas.microsoft.com/office/drawing/2014/main" id="{895B409E-3F16-1844-817D-F8BA9D01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13465" y="2527995"/>
            <a:ext cx="2992891" cy="44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schematic of the placenta.">
            <a:extLst>
              <a:ext uri="{FF2B5EF4-FFF2-40B4-BE49-F238E27FC236}">
                <a16:creationId xmlns:a16="http://schemas.microsoft.com/office/drawing/2014/main" id="{CF3FCF42-A09A-1F40-87F1-CF9B03B8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6" b="11220"/>
          <a:stretch/>
        </p:blipFill>
        <p:spPr bwMode="auto">
          <a:xfrm>
            <a:off x="2950288" y="3121878"/>
            <a:ext cx="3094496" cy="33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AF0DF-098F-2C4F-A5D6-1B727AF43994}"/>
              </a:ext>
            </a:extLst>
          </p:cNvPr>
          <p:cNvSpPr txBox="1"/>
          <p:nvPr/>
        </p:nvSpPr>
        <p:spPr>
          <a:xfrm>
            <a:off x="1096340" y="56286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FE7B1-F866-9C47-894D-8BF718D48030}"/>
              </a:ext>
            </a:extLst>
          </p:cNvPr>
          <p:cNvSpPr txBox="1"/>
          <p:nvPr/>
        </p:nvSpPr>
        <p:spPr>
          <a:xfrm>
            <a:off x="3923414" y="6546295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weeks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08319-BEC9-BA40-B988-161575958641}"/>
              </a:ext>
            </a:extLst>
          </p:cNvPr>
          <p:cNvSpPr txBox="1"/>
          <p:nvPr/>
        </p:nvSpPr>
        <p:spPr>
          <a:xfrm>
            <a:off x="8380258" y="6421891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(40 weeks)</a:t>
            </a:r>
          </a:p>
        </p:txBody>
      </p:sp>
    </p:spTree>
    <p:extLst>
      <p:ext uri="{BB962C8B-B14F-4D97-AF65-F5344CB8AC3E}">
        <p14:creationId xmlns:p14="http://schemas.microsoft.com/office/powerpoint/2010/main" val="399875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Endocrine organ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65341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48200" y="2209800"/>
            <a:ext cx="1295400" cy="2286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867492" y="1873250"/>
            <a:ext cx="2362200" cy="1130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0070C0"/>
                </a:solidFill>
              </a:rPr>
              <a:t>Human chorionic gonadotropin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77124" y="1981200"/>
            <a:ext cx="2034994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000000"/>
                </a:solidFill>
              </a:rPr>
              <a:t>Progesterone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02550" y="2667000"/>
            <a:ext cx="1427163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339966"/>
                </a:solidFill>
              </a:rPr>
              <a:t>Estrogen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03498" y="3566238"/>
            <a:ext cx="3334673" cy="19685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FF0000"/>
                </a:solidFill>
              </a:rPr>
              <a:t>Human placental </a:t>
            </a:r>
            <a:r>
              <a:rPr lang="en-CA" b="1" err="1">
                <a:solidFill>
                  <a:srgbClr val="FF0000"/>
                </a:solidFill>
              </a:rPr>
              <a:t>lactogen</a:t>
            </a:r>
            <a:r>
              <a:rPr lang="en-CA" b="1">
                <a:solidFill>
                  <a:srgbClr val="FF0000"/>
                </a:solidFill>
              </a:rPr>
              <a:t> (also called human chorionic </a:t>
            </a:r>
            <a:r>
              <a:rPr lang="en-CA" b="1" err="1">
                <a:solidFill>
                  <a:srgbClr val="FF0000"/>
                </a:solidFill>
              </a:rPr>
              <a:t>somatomammotropin</a:t>
            </a:r>
            <a:r>
              <a:rPr lang="en-CA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3" y="4876800"/>
            <a:ext cx="2514600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>
                <a:solidFill>
                  <a:srgbClr val="000000"/>
                </a:solidFill>
              </a:rPr>
              <a:t>days of pregnancy</a:t>
            </a:r>
          </a:p>
        </p:txBody>
      </p:sp>
    </p:spTree>
    <p:extLst>
      <p:ext uri="{BB962C8B-B14F-4D97-AF65-F5344CB8AC3E}">
        <p14:creationId xmlns:p14="http://schemas.microsoft.com/office/powerpoint/2010/main" val="4417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629266"/>
            <a:ext cx="4302879" cy="1676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/>
              <a:t>The placenta regulates cardiovascular function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EBD69-5BF1-5440-ABEF-B21BC51A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176" y="2438400"/>
            <a:ext cx="501200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Increased demand of placenta </a:t>
            </a:r>
          </a:p>
          <a:p>
            <a:r>
              <a:rPr lang="en-US" sz="2400" dirty="0"/>
              <a:t>Large plasma volume</a:t>
            </a:r>
          </a:p>
          <a:p>
            <a:r>
              <a:rPr lang="en-US" sz="2400" dirty="0"/>
              <a:t>Increased heart rate</a:t>
            </a:r>
          </a:p>
          <a:p>
            <a:r>
              <a:rPr lang="en-US" sz="2400" dirty="0"/>
              <a:t>Decreased blood pressure</a:t>
            </a:r>
          </a:p>
          <a:p>
            <a:r>
              <a:rPr lang="en-US" sz="2400" dirty="0"/>
              <a:t>Reduce peripheral vascular resistance</a:t>
            </a:r>
          </a:p>
          <a:p>
            <a:r>
              <a:rPr lang="en-US" sz="2400" dirty="0"/>
              <a:t>Increased capillarization</a:t>
            </a:r>
          </a:p>
          <a:p>
            <a:r>
              <a:rPr lang="en-US" sz="2400" dirty="0"/>
              <a:t>Increased lung alveoli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29" r="-1" b="-1"/>
          <a:stretch/>
        </p:blipFill>
        <p:spPr>
          <a:xfrm>
            <a:off x="5431971" y="629266"/>
            <a:ext cx="6564086" cy="59601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2667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190"/>
            <a:ext cx="5410200" cy="1325563"/>
          </a:xfrm>
        </p:spPr>
        <p:txBody>
          <a:bodyPr/>
          <a:lstStyle/>
          <a:p>
            <a:r>
              <a:rPr lang="en-US" dirty="0"/>
              <a:t>The placenta regulates metabolism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053F-88D0-FE4A-B2A4-C7715B121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641599"/>
            <a:ext cx="5410200" cy="3535363"/>
          </a:xfrm>
        </p:spPr>
        <p:txBody>
          <a:bodyPr/>
          <a:lstStyle/>
          <a:p>
            <a:r>
              <a:rPr lang="en-US" dirty="0"/>
              <a:t>Increased placental/fetal demand</a:t>
            </a:r>
          </a:p>
          <a:p>
            <a:r>
              <a:rPr lang="en-US" dirty="0"/>
              <a:t>Maintain higher energy load in the blood</a:t>
            </a:r>
          </a:p>
          <a:p>
            <a:r>
              <a:rPr lang="en-US" dirty="0"/>
              <a:t>Insulin resistance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931"/>
          <a:stretch/>
        </p:blipFill>
        <p:spPr>
          <a:xfrm>
            <a:off x="6794690" y="795946"/>
            <a:ext cx="4191444" cy="5266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980"/>
          <a:stretch/>
        </p:blipFill>
        <p:spPr>
          <a:xfrm>
            <a:off x="7582471" y="6176962"/>
            <a:ext cx="3403663" cy="304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23180" y="3144235"/>
            <a:ext cx="1518265" cy="569529"/>
            <a:chOff x="7036810" y="3514158"/>
            <a:chExt cx="1394870" cy="538140"/>
          </a:xfrm>
        </p:grpSpPr>
        <p:sp>
          <p:nvSpPr>
            <p:cNvPr id="10" name="Rectangle 9"/>
            <p:cNvSpPr/>
            <p:nvPr/>
          </p:nvSpPr>
          <p:spPr>
            <a:xfrm>
              <a:off x="7036810" y="3514158"/>
              <a:ext cx="1320890" cy="53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0790" y="3514158"/>
              <a:ext cx="1320890" cy="538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809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What can go wrong?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BFB789-47B4-418D-B36D-09061981A9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8600" y="425302"/>
          <a:ext cx="7315200" cy="608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1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B6B80-7C22-3641-B923-FFEC398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term effects on the child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C73E-033B-164D-9EBA-9421D261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birth weight correlates to multiple chronic health problems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B5E21-111C-7245-A020-B898BF946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" r="1814" b="1"/>
          <a:stretch/>
        </p:blipFill>
        <p:spPr>
          <a:xfrm>
            <a:off x="4905766" y="640080"/>
            <a:ext cx="671167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0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08F2E-D3E9-7A4B-91B0-F1379BFC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term maternal health suffers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97583-7D2B-B443-BE82-A098FA76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5929747" cy="3913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D0C96-A7A5-294B-A06E-1B8F6E2AF21F}"/>
              </a:ext>
            </a:extLst>
          </p:cNvPr>
          <p:cNvSpPr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64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1. 	Smith GN, Jessica P, Walker M, Wen S, Emerging PN. Cardiovascular Disease Risk Estimates Preeclampsia. 2012 </a:t>
            </a:r>
            <a:endParaRPr lang="en-US" sz="22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866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427-B5D2-5042-8250-93E79C38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7806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Reproductive organs are generally poorly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E153-BDE0-AF4C-995E-80DFE16E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12" y="2582446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2400" dirty="0"/>
              <a:t>Many reproductive organs are poorly reached</a:t>
            </a:r>
          </a:p>
          <a:p>
            <a:r>
              <a:rPr lang="en-US" sz="2400" dirty="0"/>
              <a:t>Some are exceptions, Breast and Prostate</a:t>
            </a:r>
          </a:p>
          <a:p>
            <a:r>
              <a:rPr lang="en-US" sz="2400" dirty="0"/>
              <a:t>Why?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67C08-3AFF-F449-9A56-C6A15C31BDF3}"/>
              </a:ext>
            </a:extLst>
          </p:cNvPr>
          <p:cNvSpPr txBox="1"/>
          <p:nvPr/>
        </p:nvSpPr>
        <p:spPr>
          <a:xfrm>
            <a:off x="7426712" y="5924578"/>
            <a:ext cx="333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Mercuri</a:t>
            </a:r>
            <a:r>
              <a:rPr lang="en-US" i="1" dirty="0"/>
              <a:t> and Cox, in Revision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614B6AA-C542-A04F-8D14-2E09E624F39B}"/>
              </a:ext>
            </a:extLst>
          </p:cNvPr>
          <p:cNvGraphicFramePr>
            <a:graphicFrameLocks/>
          </p:cNvGraphicFramePr>
          <p:nvPr/>
        </p:nvGraphicFramePr>
        <p:xfrm>
          <a:off x="4765289" y="831412"/>
          <a:ext cx="7177445" cy="5093166"/>
        </p:xfrm>
        <a:graphic>
          <a:graphicData uri="http://schemas.openxmlformats.org/drawingml/2006/table">
            <a:tbl>
              <a:tblPr firstRow="1" firstCol="1" bandRow="1"/>
              <a:tblGrid>
                <a:gridCol w="3138921">
                  <a:extLst>
                    <a:ext uri="{9D8B030D-6E8A-4147-A177-3AD203B41FA5}">
                      <a16:colId xmlns:a16="http://schemas.microsoft.com/office/drawing/2014/main" val="2911802647"/>
                    </a:ext>
                  </a:extLst>
                </a:gridCol>
                <a:gridCol w="4038524">
                  <a:extLst>
                    <a:ext uri="{9D8B030D-6E8A-4147-A177-3AD203B41FA5}">
                      <a16:colId xmlns:a16="http://schemas.microsoft.com/office/drawing/2014/main" val="3229227025"/>
                    </a:ext>
                  </a:extLst>
                </a:gridCol>
              </a:tblGrid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Keyword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 Matching Articles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295930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Brain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1 024 560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53758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Heart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857 851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911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Liver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837 791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3375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Lung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628 410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615076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Kidney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444 876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47287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Breast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443 590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13203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Prostate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190 916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6414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Ovary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86 000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52337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Uterus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68 024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8925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Placenta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58 776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7580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Testes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33 069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8161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Penis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15 738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326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5DB81-FD29-ED4F-9A25-83B46B10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Worse over time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1433-B52E-7B43-991B-AD2E00E7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CA" sz="2200" dirty="0"/>
              <a:t>Reproductive organs other and breast and prostate become remain flat</a:t>
            </a:r>
          </a:p>
          <a:p>
            <a:r>
              <a:rPr lang="en-CA" sz="2200" dirty="0"/>
              <a:t>Up to 80% of breast and prostate research involves cancer</a:t>
            </a:r>
          </a:p>
          <a:p>
            <a:r>
              <a:rPr lang="en-CA" sz="2200" dirty="0"/>
              <a:t>Lack of basic biology and reproductive disease focused research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F07EB-E17C-AA48-A294-6CAB792BBA5A}"/>
              </a:ext>
            </a:extLst>
          </p:cNvPr>
          <p:cNvGrpSpPr/>
          <p:nvPr/>
        </p:nvGrpSpPr>
        <p:grpSpPr>
          <a:xfrm>
            <a:off x="6235103" y="640080"/>
            <a:ext cx="5186858" cy="5577839"/>
            <a:chOff x="5414963" y="323881"/>
            <a:chExt cx="5938837" cy="638650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DB708A8C-3073-D840-9B90-6308D94F8B3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245" b="16661"/>
            <a:stretch/>
          </p:blipFill>
          <p:spPr>
            <a:xfrm>
              <a:off x="5414963" y="323881"/>
              <a:ext cx="5643562" cy="5559981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6AFDE779-B44A-674A-BFF3-8CC8E5397162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6" t="83902" r="19307" b="-564"/>
            <a:stretch/>
          </p:blipFill>
          <p:spPr>
            <a:xfrm>
              <a:off x="5937893" y="5817187"/>
              <a:ext cx="5415907" cy="893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64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is more than protein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71" y="1825625"/>
            <a:ext cx="59235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RNA can be one of two kinds</a:t>
            </a:r>
          </a:p>
          <a:p>
            <a:pPr lvl="1"/>
            <a:r>
              <a:rPr lang="en-US" dirty="0"/>
              <a:t>Protein coding</a:t>
            </a:r>
          </a:p>
          <a:p>
            <a:pPr lvl="2"/>
            <a:r>
              <a:rPr lang="en-US" dirty="0"/>
              <a:t>Loads on to the ribosome for translation</a:t>
            </a:r>
          </a:p>
          <a:p>
            <a:pPr lvl="1"/>
            <a:r>
              <a:rPr lang="en-US" dirty="0"/>
              <a:t>Non-coding</a:t>
            </a:r>
          </a:p>
          <a:p>
            <a:pPr lvl="2"/>
            <a:r>
              <a:rPr lang="en-US" dirty="0"/>
              <a:t>Long non-coding RNA, 1000s of bases long</a:t>
            </a:r>
          </a:p>
          <a:p>
            <a:pPr lvl="3"/>
            <a:r>
              <a:rPr lang="en-US" dirty="0"/>
              <a:t>XIST (X inactivation in females), </a:t>
            </a:r>
            <a:r>
              <a:rPr lang="en-US" dirty="0" err="1"/>
              <a:t>rRNA</a:t>
            </a:r>
            <a:r>
              <a:rPr lang="en-US" dirty="0"/>
              <a:t> (functional parts of the ribosome)</a:t>
            </a:r>
          </a:p>
          <a:p>
            <a:pPr lvl="2"/>
            <a:r>
              <a:rPr lang="en-US" dirty="0"/>
              <a:t>Small non-coding RNAs, 100s of bases when transcribed but processed by nucleases into 19-14 base final product</a:t>
            </a:r>
          </a:p>
          <a:p>
            <a:pPr lvl="3"/>
            <a:r>
              <a:rPr lang="en-US" dirty="0"/>
              <a:t>microRNAs, </a:t>
            </a:r>
            <a:r>
              <a:rPr lang="en-US" dirty="0" err="1"/>
              <a:t>Piwi</a:t>
            </a:r>
            <a:r>
              <a:rPr lang="en-US" dirty="0"/>
              <a:t>, </a:t>
            </a:r>
            <a:r>
              <a:rPr lang="en-US" dirty="0" err="1"/>
              <a:t>tRNA</a:t>
            </a:r>
            <a:endParaRPr lang="en-US" dirty="0"/>
          </a:p>
          <a:p>
            <a:pPr lvl="2"/>
            <a:r>
              <a:rPr lang="en-US" dirty="0"/>
              <a:t>Pseudogenes, variable 100s to 1000s of bases long</a:t>
            </a:r>
          </a:p>
          <a:p>
            <a:pPr lvl="3"/>
            <a:r>
              <a:rPr lang="en-US" dirty="0"/>
              <a:t>Lost reading frame, will not make a protein</a:t>
            </a:r>
          </a:p>
          <a:p>
            <a:pPr lvl="3"/>
            <a:r>
              <a:rPr lang="en-US" dirty="0"/>
              <a:t>Spliced and </a:t>
            </a:r>
            <a:r>
              <a:rPr lang="en-US" dirty="0" err="1"/>
              <a:t>unspliced</a:t>
            </a:r>
            <a:r>
              <a:rPr lang="en-US" dirty="0"/>
              <a:t> mRNAs</a:t>
            </a:r>
          </a:p>
        </p:txBody>
      </p:sp>
      <p:pic>
        <p:nvPicPr>
          <p:cNvPr id="4" name="Picture 2" descr="The biogenesis of microRNAs. MicroRNAs (miRNAs) are initially... | Download  Scientific Diagram">
            <a:extLst>
              <a:ext uri="{FF2B5EF4-FFF2-40B4-BE49-F238E27FC236}">
                <a16:creationId xmlns:a16="http://schemas.microsoft.com/office/drawing/2014/main" id="{D7C67C3E-3503-054D-90EE-E8C4EE9B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25" y="1690688"/>
            <a:ext cx="5361104" cy="38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66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9CAD-1806-5EB1-CD1B-0F71E92A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0728-0BA9-708B-1FE4-CB2D1604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invokes many adaptive changes</a:t>
            </a:r>
          </a:p>
          <a:p>
            <a:pPr lvl="1"/>
            <a:r>
              <a:rPr lang="en-US" dirty="0"/>
              <a:t>Metabolic</a:t>
            </a:r>
          </a:p>
          <a:p>
            <a:pPr lvl="1"/>
            <a:r>
              <a:rPr lang="en-US" dirty="0"/>
              <a:t>Cardiovascular</a:t>
            </a:r>
          </a:p>
          <a:p>
            <a:pPr lvl="1"/>
            <a:r>
              <a:rPr lang="en-US" dirty="0"/>
              <a:t>Immunological</a:t>
            </a:r>
          </a:p>
          <a:p>
            <a:r>
              <a:rPr lang="en-US" dirty="0"/>
              <a:t>Largely driven in part of hormonal ques from the placenta, ovary</a:t>
            </a:r>
          </a:p>
          <a:p>
            <a:r>
              <a:rPr lang="en-US" dirty="0"/>
              <a:t>Unfortunately, least understood area of physiology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11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8980-41D8-F5C6-CC9C-1EC5EFA9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4A9C-3CFD-6603-4549-91AFC090D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Mice aged 8-12 weeks</a:t>
            </a:r>
          </a:p>
          <a:p>
            <a:r>
              <a:rPr lang="en-US" dirty="0"/>
              <a:t>Two groups</a:t>
            </a:r>
          </a:p>
          <a:p>
            <a:pPr lvl="1"/>
            <a:r>
              <a:rPr lang="en-US" dirty="0"/>
              <a:t>Not pregnant</a:t>
            </a:r>
          </a:p>
          <a:p>
            <a:pPr lvl="1"/>
            <a:r>
              <a:rPr lang="en-US" dirty="0"/>
              <a:t>Pregnant E14.5 (14 day post fertilization)</a:t>
            </a:r>
          </a:p>
          <a:p>
            <a:r>
              <a:rPr lang="en-US" dirty="0"/>
              <a:t>Collected replicates of</a:t>
            </a:r>
          </a:p>
          <a:p>
            <a:pPr lvl="1"/>
            <a:r>
              <a:rPr lang="en-US" dirty="0"/>
              <a:t>Heart left ventricle</a:t>
            </a:r>
          </a:p>
          <a:p>
            <a:pPr lvl="1"/>
            <a:r>
              <a:rPr lang="en-US" dirty="0"/>
              <a:t>Liver</a:t>
            </a:r>
          </a:p>
          <a:p>
            <a:pPr lvl="1"/>
            <a:r>
              <a:rPr lang="en-US" dirty="0"/>
              <a:t>Lung</a:t>
            </a:r>
          </a:p>
          <a:p>
            <a:r>
              <a:rPr lang="en-US" dirty="0"/>
              <a:t>What are the adaptive changes in these organs?</a:t>
            </a:r>
          </a:p>
          <a:p>
            <a:pPr lvl="1"/>
            <a:r>
              <a:rPr lang="en-US" dirty="0"/>
              <a:t>Differential expression</a:t>
            </a:r>
          </a:p>
          <a:p>
            <a:pPr lvl="1"/>
            <a:r>
              <a:rPr lang="en-US" dirty="0"/>
              <a:t>Ontology enrichments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sequencing the RNA what kinds of analyses can be performed?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2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8069" y="1397479"/>
            <a:ext cx="681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u="sng" dirty="0"/>
              <a:t>A quality experiment involves 3 main things:</a:t>
            </a:r>
          </a:p>
          <a:p>
            <a:r>
              <a:rPr lang="en-CA" sz="28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8068" y="1936088"/>
            <a:ext cx="4968000" cy="387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The Question </a:t>
            </a:r>
          </a:p>
          <a:p>
            <a:pPr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2) The Sample Size </a:t>
            </a:r>
          </a:p>
          <a:p>
            <a:pPr lvl="1"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(power)</a:t>
            </a:r>
          </a:p>
          <a:p>
            <a:pPr lvl="1"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3) The Controls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37949" y="2495345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09159" y="2071554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Questions on the unique characteristics and functions of a population, tissues, cells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37949" y="3737276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37949" y="5522492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09159" y="3424283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have enough samples to detect a difference? Considers noise of samples and technique.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9159" y="4869562"/>
            <a:ext cx="3506168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do you know the experiment worked/failed?</a:t>
            </a:r>
          </a:p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That the effect is biologically relevant?</a:t>
            </a:r>
          </a:p>
        </p:txBody>
      </p:sp>
    </p:spTree>
    <p:extLst>
      <p:ext uri="{BB962C8B-B14F-4D97-AF65-F5344CB8AC3E}">
        <p14:creationId xmlns:p14="http://schemas.microsoft.com/office/powerpoint/2010/main" val="73672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analysis/ 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issues, </a:t>
            </a:r>
            <a:r>
              <a:rPr lang="en-US" b="1" i="1" dirty="0"/>
              <a:t>detection</a:t>
            </a:r>
            <a:r>
              <a:rPr lang="en-US" dirty="0"/>
              <a:t> and </a:t>
            </a:r>
            <a:r>
              <a:rPr lang="en-US" b="1" i="1" dirty="0"/>
              <a:t>quantification</a:t>
            </a:r>
          </a:p>
          <a:p>
            <a:r>
              <a:rPr lang="en-US" b="1" u="sng" dirty="0"/>
              <a:t>Detection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the gene or transcript present/absent?</a:t>
            </a:r>
          </a:p>
          <a:p>
            <a:r>
              <a:rPr lang="en-US" b="1" u="sng" dirty="0"/>
              <a:t>Quantification</a:t>
            </a:r>
            <a:endParaRPr lang="en-US" dirty="0"/>
          </a:p>
          <a:p>
            <a:pPr lvl="1"/>
            <a:r>
              <a:rPr lang="en-US" dirty="0"/>
              <a:t>Is there more or less between groups</a:t>
            </a:r>
          </a:p>
          <a:p>
            <a:r>
              <a:rPr lang="en-US" dirty="0"/>
              <a:t>Power to detect differences</a:t>
            </a:r>
          </a:p>
          <a:p>
            <a:pPr lvl="1"/>
            <a:r>
              <a:rPr lang="en-US" dirty="0"/>
              <a:t>This is proportional to the variance (mu)</a:t>
            </a:r>
          </a:p>
          <a:p>
            <a:pPr lvl="1"/>
            <a:r>
              <a:rPr lang="en-US" dirty="0"/>
              <a:t>High variance needs more samples to be certain of a difference</a:t>
            </a:r>
          </a:p>
          <a:p>
            <a:pPr lvl="1"/>
            <a:r>
              <a:rPr lang="en-US" dirty="0"/>
              <a:t>Low variance needs fewer samples</a:t>
            </a:r>
          </a:p>
          <a:p>
            <a:pPr lvl="1"/>
            <a:r>
              <a:rPr lang="en-US" dirty="0"/>
              <a:t>Often we start with a few sample to determine how many samples are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8798</TotalTime>
  <Words>2563</Words>
  <Application>Microsoft Macintosh PowerPoint</Application>
  <PresentationFormat>Widescreen</PresentationFormat>
  <Paragraphs>568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Lucida Sans</vt:lpstr>
      <vt:lpstr>Times New Roman</vt:lpstr>
      <vt:lpstr>Office Theme</vt:lpstr>
      <vt:lpstr>Gene expression analysis</vt:lpstr>
      <vt:lpstr>Classroom change for Wednesday</vt:lpstr>
      <vt:lpstr>Genome</vt:lpstr>
      <vt:lpstr>Gene expression is regulated</vt:lpstr>
      <vt:lpstr>Transcriptome, the transcribed genome</vt:lpstr>
      <vt:lpstr>Transcriptome is more than protein coding</vt:lpstr>
      <vt:lpstr>Gene expression analysis</vt:lpstr>
      <vt:lpstr>Experimental design</vt:lpstr>
      <vt:lpstr>Power analysis/ Sample size</vt:lpstr>
      <vt:lpstr>Comparison of techniques</vt:lpstr>
      <vt:lpstr>Sequencing, The next generation</vt:lpstr>
      <vt:lpstr>Sequencing, Illumina</vt:lpstr>
      <vt:lpstr>Sequencing, Illumina</vt:lpstr>
      <vt:lpstr>Sequencing cycle</vt:lpstr>
      <vt:lpstr>FASTQ</vt:lpstr>
      <vt:lpstr>Alignment</vt:lpstr>
      <vt:lpstr>Count table</vt:lpstr>
      <vt:lpstr>Gene expression concepts</vt:lpstr>
      <vt:lpstr>Gene expression concepts</vt:lpstr>
      <vt:lpstr>Quantification</vt:lpstr>
      <vt:lpstr>Quantification</vt:lpstr>
      <vt:lpstr>Batch effect</vt:lpstr>
      <vt:lpstr>Experimental design</vt:lpstr>
      <vt:lpstr>A batch effect</vt:lpstr>
      <vt:lpstr>General object structure</vt:lpstr>
      <vt:lpstr>DGEList object</vt:lpstr>
      <vt:lpstr>DGEList – Differential Gene Expression List</vt:lpstr>
      <vt:lpstr>DGEList</vt:lpstr>
      <vt:lpstr>Limma</vt:lpstr>
      <vt:lpstr>The voom object</vt:lpstr>
      <vt:lpstr>Design matrix</vt:lpstr>
      <vt:lpstr>Contrast matrix</vt:lpstr>
      <vt:lpstr>Differential expression</vt:lpstr>
      <vt:lpstr>Differential expression</vt:lpstr>
      <vt:lpstr>Differential expression</vt:lpstr>
      <vt:lpstr>Differential expression</vt:lpstr>
      <vt:lpstr>A tail of two p-values</vt:lpstr>
      <vt:lpstr>Ontologies</vt:lpstr>
      <vt:lpstr>Gene sets and statistical tests</vt:lpstr>
      <vt:lpstr>Ontology over-representation</vt:lpstr>
      <vt:lpstr>Over representation</vt:lpstr>
      <vt:lpstr>Over representation</vt:lpstr>
      <vt:lpstr>Gene set enrichment</vt:lpstr>
      <vt:lpstr>Enrichment Table</vt:lpstr>
      <vt:lpstr>Set enrichment graph</vt:lpstr>
      <vt:lpstr>Summary</vt:lpstr>
      <vt:lpstr>Pregnancy development and adaptations</vt:lpstr>
      <vt:lpstr>More than making babies</vt:lpstr>
      <vt:lpstr>Female reproductive syndromes</vt:lpstr>
      <vt:lpstr>Pregnancy</vt:lpstr>
      <vt:lpstr>Organ development</vt:lpstr>
      <vt:lpstr>Endocrine organ</vt:lpstr>
      <vt:lpstr>The placenta regulates cardiovascular function </vt:lpstr>
      <vt:lpstr>The placenta regulates metabolism  </vt:lpstr>
      <vt:lpstr>What can go wrong?</vt:lpstr>
      <vt:lpstr>Long term effects on the child</vt:lpstr>
      <vt:lpstr>Long term maternal health suffers</vt:lpstr>
      <vt:lpstr>Reproductive organs are generally poorly researched</vt:lpstr>
      <vt:lpstr>Worse over time</vt:lpstr>
      <vt:lpstr>Summary</vt:lpstr>
      <vt:lpstr>Our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PSL4040, Big Data</dc:title>
  <dc:creator>Brian Cox</dc:creator>
  <cp:lastModifiedBy>Brian Cox</cp:lastModifiedBy>
  <cp:revision>11</cp:revision>
  <cp:lastPrinted>2023-03-20T19:20:21Z</cp:lastPrinted>
  <dcterms:created xsi:type="dcterms:W3CDTF">2022-10-23T13:06:46Z</dcterms:created>
  <dcterms:modified xsi:type="dcterms:W3CDTF">2024-03-20T16:54:50Z</dcterms:modified>
</cp:coreProperties>
</file>